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79844e49ba_1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279844e49ba_1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f50ef29d0f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f50ef29d0f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f50ef29d0f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f50ef29d0f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4a6e874f14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4a6e874f1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f50ef29d0f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f50ef29d0f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4a6e874f1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4a6e874f1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f50ef29d0f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f50ef29d0f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f50ef29d0f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f50ef29d0f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79844e49ba_1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79844e49ba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F2C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familyportal.renweb.com/family/index"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familyportal.renweb.com/family/index"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mailto:yardduty@stbonaventureschool.or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docs.google.com/document/d/1VGQRI_o0JOVs8vOxVZeyk2hwKwf1lYp9t3afr8I_Z-c/edit"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docs.google.com/document/d/1KbKLnDQ40I_KBdK3cpfMoXdVifGrlYKzrNYhstIOkeY/edit"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0"/>
            <a:ext cx="8520600" cy="7998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Yard Duty Volunteer Meeting</a:t>
            </a:r>
            <a:endParaRPr/>
          </a:p>
        </p:txBody>
      </p:sp>
      <p:sp>
        <p:nvSpPr>
          <p:cNvPr id="55" name="Google Shape;55;p13"/>
          <p:cNvSpPr txBox="1">
            <a:spLocks noGrp="1"/>
          </p:cNvSpPr>
          <p:nvPr>
            <p:ph type="subTitle" idx="1"/>
          </p:nvPr>
        </p:nvSpPr>
        <p:spPr>
          <a:xfrm>
            <a:off x="6074925" y="1467175"/>
            <a:ext cx="2757300" cy="6513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2023-2024</a:t>
            </a:r>
            <a:endParaRPr/>
          </a:p>
        </p:txBody>
      </p:sp>
      <p:pic>
        <p:nvPicPr>
          <p:cNvPr id="56" name="Google Shape;56;p13"/>
          <p:cNvPicPr preferRelativeResize="0"/>
          <p:nvPr/>
        </p:nvPicPr>
        <p:blipFill>
          <a:blip r:embed="rId3">
            <a:alphaModFix/>
          </a:blip>
          <a:stretch>
            <a:fillRect/>
          </a:stretch>
        </p:blipFill>
        <p:spPr>
          <a:xfrm>
            <a:off x="0" y="2469250"/>
            <a:ext cx="4133225" cy="2662450"/>
          </a:xfrm>
          <a:prstGeom prst="rect">
            <a:avLst/>
          </a:prstGeom>
          <a:noFill/>
          <a:ln>
            <a:noFill/>
          </a:ln>
        </p:spPr>
      </p:pic>
      <p:pic>
        <p:nvPicPr>
          <p:cNvPr id="57" name="Google Shape;57;p13"/>
          <p:cNvPicPr preferRelativeResize="0"/>
          <p:nvPr/>
        </p:nvPicPr>
        <p:blipFill rotWithShape="1">
          <a:blip r:embed="rId4">
            <a:alphaModFix/>
          </a:blip>
          <a:srcRect l="27096" r="25786"/>
          <a:stretch/>
        </p:blipFill>
        <p:spPr>
          <a:xfrm>
            <a:off x="5105025" y="2457450"/>
            <a:ext cx="4038975" cy="2686050"/>
          </a:xfrm>
          <a:prstGeom prst="rect">
            <a:avLst/>
          </a:prstGeom>
          <a:noFill/>
          <a:ln>
            <a:noFill/>
          </a:ln>
        </p:spPr>
      </p:pic>
      <p:sp>
        <p:nvSpPr>
          <p:cNvPr id="58" name="Google Shape;58;p13"/>
          <p:cNvSpPr txBox="1"/>
          <p:nvPr/>
        </p:nvSpPr>
        <p:spPr>
          <a:xfrm>
            <a:off x="-12" y="799800"/>
            <a:ext cx="2419200" cy="11295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Morning All Year- 20 Hours</a:t>
            </a:r>
            <a:endParaRPr/>
          </a:p>
          <a:p>
            <a:pPr marL="0" lvl="0" indent="0" algn="l" rtl="0">
              <a:spcBef>
                <a:spcPts val="0"/>
              </a:spcBef>
              <a:spcAft>
                <a:spcPts val="0"/>
              </a:spcAft>
              <a:buNone/>
            </a:pPr>
            <a:r>
              <a:rPr lang="en"/>
              <a:t>Nutrition All Year- 30 Hours</a:t>
            </a:r>
            <a:endParaRPr/>
          </a:p>
          <a:p>
            <a:pPr marL="0" lvl="0" indent="0" algn="l" rtl="0">
              <a:spcBef>
                <a:spcPts val="0"/>
              </a:spcBef>
              <a:spcAft>
                <a:spcPts val="0"/>
              </a:spcAft>
              <a:buNone/>
            </a:pPr>
            <a:r>
              <a:rPr lang="en"/>
              <a:t>Lunch ½ Year- 40 Hours</a:t>
            </a:r>
            <a:endParaRPr/>
          </a:p>
          <a:p>
            <a:pPr marL="0" lvl="0" indent="0" algn="l" rtl="0">
              <a:spcBef>
                <a:spcPts val="0"/>
              </a:spcBef>
              <a:spcAft>
                <a:spcPts val="0"/>
              </a:spcAft>
              <a:buNone/>
            </a:pPr>
            <a:r>
              <a:rPr lang="en" u="sng">
                <a:solidFill>
                  <a:schemeClr val="hlink"/>
                </a:solidFill>
                <a:hlinkClick r:id="rId5"/>
              </a:rPr>
              <a:t>FACTS FAMILY PORTAL</a:t>
            </a:r>
            <a:br>
              <a:rPr lang="en"/>
            </a:br>
            <a:endParaRPr/>
          </a:p>
        </p:txBody>
      </p:sp>
      <p:sp>
        <p:nvSpPr>
          <p:cNvPr id="59" name="Google Shape;59;p13"/>
          <p:cNvSpPr txBox="1"/>
          <p:nvPr/>
        </p:nvSpPr>
        <p:spPr>
          <a:xfrm>
            <a:off x="3539450" y="710775"/>
            <a:ext cx="1847100" cy="1488900"/>
          </a:xfrm>
          <a:prstGeom prst="rect">
            <a:avLst/>
          </a:prstGeom>
          <a:solidFill>
            <a:srgbClr val="FF0000"/>
          </a:solidFill>
          <a:ln w="2857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lt1"/>
                </a:solidFill>
                <a:latin typeface="Avenir"/>
                <a:ea typeface="Avenir"/>
                <a:cs typeface="Avenir"/>
                <a:sym typeface="Avenir"/>
              </a:rPr>
              <a:t>H.umility</a:t>
            </a:r>
            <a:endParaRPr sz="1800">
              <a:solidFill>
                <a:schemeClr val="lt1"/>
              </a:solidFill>
              <a:latin typeface="Avenir"/>
              <a:ea typeface="Avenir"/>
              <a:cs typeface="Avenir"/>
              <a:sym typeface="Avenir"/>
            </a:endParaRPr>
          </a:p>
          <a:p>
            <a:pPr marL="0" lvl="0" indent="0" algn="l" rtl="0">
              <a:spcBef>
                <a:spcPts val="0"/>
              </a:spcBef>
              <a:spcAft>
                <a:spcPts val="0"/>
              </a:spcAft>
              <a:buNone/>
            </a:pPr>
            <a:r>
              <a:rPr lang="en" sz="1800">
                <a:solidFill>
                  <a:schemeClr val="lt1"/>
                </a:solidFill>
                <a:latin typeface="Avenir"/>
                <a:ea typeface="Avenir"/>
                <a:cs typeface="Avenir"/>
                <a:sym typeface="Avenir"/>
              </a:rPr>
              <a:t>A.ccountability</a:t>
            </a:r>
            <a:endParaRPr sz="1800">
              <a:solidFill>
                <a:schemeClr val="lt1"/>
              </a:solidFill>
              <a:latin typeface="Avenir"/>
              <a:ea typeface="Avenir"/>
              <a:cs typeface="Avenir"/>
              <a:sym typeface="Avenir"/>
            </a:endParaRPr>
          </a:p>
          <a:p>
            <a:pPr marL="0" lvl="0" indent="0" algn="l" rtl="0">
              <a:spcBef>
                <a:spcPts val="0"/>
              </a:spcBef>
              <a:spcAft>
                <a:spcPts val="0"/>
              </a:spcAft>
              <a:buNone/>
            </a:pPr>
            <a:r>
              <a:rPr lang="en" sz="1800">
                <a:solidFill>
                  <a:schemeClr val="lt1"/>
                </a:solidFill>
                <a:latin typeface="Avenir"/>
                <a:ea typeface="Avenir"/>
                <a:cs typeface="Avenir"/>
                <a:sym typeface="Avenir"/>
              </a:rPr>
              <a:t>L.eadership</a:t>
            </a:r>
            <a:endParaRPr sz="1800">
              <a:solidFill>
                <a:schemeClr val="lt1"/>
              </a:solidFill>
              <a:latin typeface="Avenir"/>
              <a:ea typeface="Avenir"/>
              <a:cs typeface="Avenir"/>
              <a:sym typeface="Avenir"/>
            </a:endParaRPr>
          </a:p>
          <a:p>
            <a:pPr marL="0" lvl="0" indent="0" algn="l" rtl="0">
              <a:spcBef>
                <a:spcPts val="0"/>
              </a:spcBef>
              <a:spcAft>
                <a:spcPts val="0"/>
              </a:spcAft>
              <a:buNone/>
            </a:pPr>
            <a:r>
              <a:rPr lang="en" sz="1800">
                <a:solidFill>
                  <a:schemeClr val="lt1"/>
                </a:solidFill>
                <a:latin typeface="Avenir"/>
                <a:ea typeface="Avenir"/>
                <a:cs typeface="Avenir"/>
                <a:sym typeface="Avenir"/>
              </a:rPr>
              <a:t>O.ptimism</a:t>
            </a:r>
            <a:endParaRPr sz="1800">
              <a:solidFill>
                <a:schemeClr val="lt1"/>
              </a:solidFill>
              <a:latin typeface="Avenir"/>
              <a:ea typeface="Avenir"/>
              <a:cs typeface="Avenir"/>
              <a:sym typeface="Avenir"/>
            </a:endParaRPr>
          </a:p>
          <a:p>
            <a:pPr marL="0" lvl="0" indent="0" algn="l" rtl="0">
              <a:spcBef>
                <a:spcPts val="0"/>
              </a:spcBef>
              <a:spcAft>
                <a:spcPts val="0"/>
              </a:spcAft>
              <a:buNone/>
            </a:pPr>
            <a:r>
              <a:rPr lang="en" sz="1800">
                <a:solidFill>
                  <a:schemeClr val="lt1"/>
                </a:solidFill>
                <a:latin typeface="Avenir"/>
                <a:ea typeface="Avenir"/>
                <a:cs typeface="Avenir"/>
                <a:sym typeface="Avenir"/>
              </a:rPr>
              <a:t>S.ervice</a:t>
            </a:r>
            <a:endParaRPr sz="1800">
              <a:solidFill>
                <a:schemeClr val="lt1"/>
              </a:solidFill>
              <a:latin typeface="Avenir"/>
              <a:ea typeface="Avenir"/>
              <a:cs typeface="Avenir"/>
              <a:sym typeface="Avenir"/>
            </a:endParaRPr>
          </a:p>
          <a:p>
            <a:pPr marL="0" lvl="0" indent="0" algn="ctr" rtl="0">
              <a:spcBef>
                <a:spcPts val="0"/>
              </a:spcBef>
              <a:spcAft>
                <a:spcPts val="0"/>
              </a:spcAft>
              <a:buNone/>
            </a:pPr>
            <a:br>
              <a:rPr lang="en" sz="1600">
                <a:solidFill>
                  <a:schemeClr val="lt1"/>
                </a:solidFill>
                <a:latin typeface="Avenir"/>
                <a:ea typeface="Avenir"/>
                <a:cs typeface="Avenir"/>
                <a:sym typeface="Avenir"/>
              </a:rPr>
            </a:br>
            <a:endParaRPr sz="1600">
              <a:solidFill>
                <a:schemeClr val="lt1"/>
              </a:solidFill>
              <a:latin typeface="Avenir"/>
              <a:ea typeface="Avenir"/>
              <a:cs typeface="Avenir"/>
              <a:sym typeface="Aveni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2"/>
          <p:cNvSpPr txBox="1">
            <a:spLocks noGrp="1"/>
          </p:cNvSpPr>
          <p:nvPr>
            <p:ph type="ctrTitle"/>
          </p:nvPr>
        </p:nvSpPr>
        <p:spPr>
          <a:xfrm>
            <a:off x="311700" y="0"/>
            <a:ext cx="8520600" cy="7998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THANK YOU!</a:t>
            </a:r>
            <a:endParaRPr/>
          </a:p>
        </p:txBody>
      </p:sp>
      <p:sp>
        <p:nvSpPr>
          <p:cNvPr id="117" name="Google Shape;117;p22"/>
          <p:cNvSpPr txBox="1">
            <a:spLocks noGrp="1"/>
          </p:cNvSpPr>
          <p:nvPr>
            <p:ph type="subTitle" idx="1"/>
          </p:nvPr>
        </p:nvSpPr>
        <p:spPr>
          <a:xfrm>
            <a:off x="6074925" y="1467175"/>
            <a:ext cx="2757300" cy="6513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pic>
        <p:nvPicPr>
          <p:cNvPr id="118" name="Google Shape;118;p22"/>
          <p:cNvPicPr preferRelativeResize="0"/>
          <p:nvPr/>
        </p:nvPicPr>
        <p:blipFill>
          <a:blip r:embed="rId3">
            <a:alphaModFix/>
          </a:blip>
          <a:stretch>
            <a:fillRect/>
          </a:stretch>
        </p:blipFill>
        <p:spPr>
          <a:xfrm>
            <a:off x="220125" y="2375300"/>
            <a:ext cx="4133225" cy="2662450"/>
          </a:xfrm>
          <a:prstGeom prst="rect">
            <a:avLst/>
          </a:prstGeom>
          <a:noFill/>
          <a:ln>
            <a:noFill/>
          </a:ln>
        </p:spPr>
      </p:pic>
      <p:pic>
        <p:nvPicPr>
          <p:cNvPr id="119" name="Google Shape;119;p22"/>
          <p:cNvPicPr preferRelativeResize="0"/>
          <p:nvPr/>
        </p:nvPicPr>
        <p:blipFill rotWithShape="1">
          <a:blip r:embed="rId4">
            <a:alphaModFix/>
          </a:blip>
          <a:srcRect l="27096" r="25786"/>
          <a:stretch/>
        </p:blipFill>
        <p:spPr>
          <a:xfrm>
            <a:off x="4889650" y="893075"/>
            <a:ext cx="4038975" cy="2686050"/>
          </a:xfrm>
          <a:prstGeom prst="rect">
            <a:avLst/>
          </a:prstGeom>
          <a:noFill/>
          <a:ln>
            <a:noFill/>
          </a:ln>
        </p:spPr>
      </p:pic>
      <p:sp>
        <p:nvSpPr>
          <p:cNvPr id="120" name="Google Shape;120;p22"/>
          <p:cNvSpPr txBox="1"/>
          <p:nvPr/>
        </p:nvSpPr>
        <p:spPr>
          <a:xfrm>
            <a:off x="1077138" y="1059400"/>
            <a:ext cx="2419200" cy="11295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Morning All Year- 20 Hours</a:t>
            </a:r>
            <a:endParaRPr/>
          </a:p>
          <a:p>
            <a:pPr marL="0" lvl="0" indent="0" algn="l" rtl="0">
              <a:spcBef>
                <a:spcPts val="0"/>
              </a:spcBef>
              <a:spcAft>
                <a:spcPts val="0"/>
              </a:spcAft>
              <a:buNone/>
            </a:pPr>
            <a:r>
              <a:rPr lang="en"/>
              <a:t>Nutrition All Year- 30 Hours</a:t>
            </a:r>
            <a:endParaRPr/>
          </a:p>
          <a:p>
            <a:pPr marL="0" lvl="0" indent="0" algn="l" rtl="0">
              <a:spcBef>
                <a:spcPts val="0"/>
              </a:spcBef>
              <a:spcAft>
                <a:spcPts val="0"/>
              </a:spcAft>
              <a:buNone/>
            </a:pPr>
            <a:r>
              <a:rPr lang="en"/>
              <a:t>Lunch ½ Year- 40 Hours</a:t>
            </a:r>
            <a:endParaRPr/>
          </a:p>
          <a:p>
            <a:pPr marL="0" lvl="0" indent="0" algn="l" rtl="0">
              <a:spcBef>
                <a:spcPts val="0"/>
              </a:spcBef>
              <a:spcAft>
                <a:spcPts val="0"/>
              </a:spcAft>
              <a:buNone/>
            </a:pPr>
            <a:r>
              <a:rPr lang="en" u="sng">
                <a:solidFill>
                  <a:schemeClr val="hlink"/>
                </a:solidFill>
                <a:hlinkClick r:id="rId5"/>
              </a:rPr>
              <a:t>FACTS FAMILY PORTAL</a:t>
            </a:r>
            <a:br>
              <a:rPr lang="en"/>
            </a:b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311700" y="156625"/>
            <a:ext cx="8520600" cy="861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b="1"/>
              <a:t>Yard Duty Team</a:t>
            </a:r>
            <a:endParaRPr b="1"/>
          </a:p>
        </p:txBody>
      </p:sp>
      <p:sp>
        <p:nvSpPr>
          <p:cNvPr id="65" name="Google Shape;65;p14"/>
          <p:cNvSpPr txBox="1">
            <a:spLocks noGrp="1"/>
          </p:cNvSpPr>
          <p:nvPr>
            <p:ph type="body" idx="1"/>
          </p:nvPr>
        </p:nvSpPr>
        <p:spPr>
          <a:xfrm>
            <a:off x="91925" y="1350750"/>
            <a:ext cx="8951100" cy="3676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dk1"/>
                </a:solidFill>
              </a:rPr>
              <a:t>Mr. Dimitri Spirtos- Oversees daily and weekly audits between Signup Genius and our Raptor Check-in. Please email </a:t>
            </a:r>
            <a:r>
              <a:rPr lang="en" u="sng">
                <a:solidFill>
                  <a:schemeClr val="dk1"/>
                </a:solidFill>
                <a:hlinkClick r:id="rId3">
                  <a:extLst>
                    <a:ext uri="{A12FA001-AC4F-418D-AE19-62706E023703}">
                      <ahyp:hlinkClr xmlns:ahyp="http://schemas.microsoft.com/office/drawing/2018/hyperlinkcolor" val="tx"/>
                    </a:ext>
                  </a:extLst>
                </a:hlinkClick>
              </a:rPr>
              <a:t>yardduty</a:t>
            </a:r>
            <a:r>
              <a:rPr lang="en" u="sng">
                <a:solidFill>
                  <a:schemeClr val="dk1"/>
                </a:solidFill>
                <a:hlinkClick r:id="rId3">
                  <a:extLst>
                    <a:ext uri="{A12FA001-AC4F-418D-AE19-62706E023703}">
                      <ahyp:hlinkClr xmlns:ahyp="http://schemas.microsoft.com/office/drawing/2018/hyperlinkcolor" val="tx"/>
                    </a:ext>
                  </a:extLst>
                </a:hlinkClick>
              </a:rPr>
              <a:t>@stbonaventureschool.org</a:t>
            </a:r>
            <a:r>
              <a:rPr lang="en">
                <a:solidFill>
                  <a:schemeClr val="dk1"/>
                </a:solidFill>
              </a:rPr>
              <a:t> in advance if you will be absent. Failing to do so will result in a $50 “No Show” Fee.</a:t>
            </a:r>
            <a:endParaRPr>
              <a:solidFill>
                <a:schemeClr val="dk1"/>
              </a:solidFill>
            </a:endParaRPr>
          </a:p>
          <a:p>
            <a:pPr marL="0" lvl="0" indent="0" algn="l" rtl="0">
              <a:spcBef>
                <a:spcPts val="1200"/>
              </a:spcBef>
              <a:spcAft>
                <a:spcPts val="0"/>
              </a:spcAft>
              <a:buNone/>
            </a:pPr>
            <a:r>
              <a:rPr lang="en">
                <a:solidFill>
                  <a:schemeClr val="dk1"/>
                </a:solidFill>
              </a:rPr>
              <a:t>Mr. Rey Frlekin- Supports SBS as a Yard Duty Attendant</a:t>
            </a:r>
            <a:endParaRPr>
              <a:solidFill>
                <a:schemeClr val="dk1"/>
              </a:solidFill>
            </a:endParaRPr>
          </a:p>
          <a:p>
            <a:pPr marL="0" lvl="0" indent="0" algn="l" rtl="0">
              <a:spcBef>
                <a:spcPts val="1200"/>
              </a:spcBef>
              <a:spcAft>
                <a:spcPts val="0"/>
              </a:spcAft>
              <a:buNone/>
            </a:pPr>
            <a:r>
              <a:rPr lang="en">
                <a:solidFill>
                  <a:schemeClr val="dk1"/>
                </a:solidFill>
              </a:rPr>
              <a:t>Coach Wolfe serves as PE teacher and Athletic Director and supervises our fields</a:t>
            </a:r>
            <a:endParaRPr>
              <a:solidFill>
                <a:schemeClr val="dk1"/>
              </a:solidFill>
            </a:endParaRPr>
          </a:p>
          <a:p>
            <a:pPr marL="0" lvl="0" indent="0" algn="l" rtl="0">
              <a:spcBef>
                <a:spcPts val="1200"/>
              </a:spcBef>
              <a:spcAft>
                <a:spcPts val="1200"/>
              </a:spcAft>
              <a:buNone/>
            </a:pPr>
            <a:r>
              <a:rPr lang="en">
                <a:solidFill>
                  <a:schemeClr val="dk1"/>
                </a:solidFill>
              </a:rPr>
              <a:t>Coach DeCamp- PE teacher and supervises Walker’s Gate Arrival, blacktop/ bathrooms area, and Junior High Lunch Tables, and Walker’s Gate in the afternoon</a:t>
            </a:r>
            <a:endParaRPr>
              <a:solidFill>
                <a:schemeClr val="dk1"/>
              </a:solidFill>
            </a:endParaRPr>
          </a:p>
        </p:txBody>
      </p:sp>
      <p:pic>
        <p:nvPicPr>
          <p:cNvPr id="66" name="Google Shape;66;p14"/>
          <p:cNvPicPr preferRelativeResize="0"/>
          <p:nvPr/>
        </p:nvPicPr>
        <p:blipFill>
          <a:blip r:embed="rId4">
            <a:alphaModFix/>
          </a:blip>
          <a:stretch>
            <a:fillRect/>
          </a:stretch>
        </p:blipFill>
        <p:spPr>
          <a:xfrm>
            <a:off x="6131225" y="63312"/>
            <a:ext cx="1047650" cy="1047625"/>
          </a:xfrm>
          <a:prstGeom prst="rect">
            <a:avLst/>
          </a:prstGeom>
          <a:noFill/>
          <a:ln>
            <a:noFill/>
          </a:ln>
        </p:spPr>
      </p:pic>
      <p:pic>
        <p:nvPicPr>
          <p:cNvPr id="67" name="Google Shape;67;p14"/>
          <p:cNvPicPr preferRelativeResize="0"/>
          <p:nvPr/>
        </p:nvPicPr>
        <p:blipFill>
          <a:blip r:embed="rId4">
            <a:alphaModFix/>
          </a:blip>
          <a:stretch>
            <a:fillRect/>
          </a:stretch>
        </p:blipFill>
        <p:spPr>
          <a:xfrm>
            <a:off x="2041550" y="63312"/>
            <a:ext cx="1047650" cy="10476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1700" y="0"/>
            <a:ext cx="8520600" cy="5439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Clr>
                <a:schemeClr val="dk1"/>
              </a:buClr>
              <a:buSzPct val="39285"/>
              <a:buFont typeface="Arial"/>
              <a:buNone/>
            </a:pPr>
            <a:r>
              <a:rPr lang="en"/>
              <a:t>Instructional Aides Support</a:t>
            </a:r>
            <a:endParaRPr/>
          </a:p>
          <a:p>
            <a:pPr marL="0" lvl="0" indent="0" algn="l" rtl="0">
              <a:spcBef>
                <a:spcPts val="0"/>
              </a:spcBef>
              <a:spcAft>
                <a:spcPts val="0"/>
              </a:spcAft>
              <a:buNone/>
            </a:pPr>
            <a:endParaRPr/>
          </a:p>
        </p:txBody>
      </p:sp>
      <p:sp>
        <p:nvSpPr>
          <p:cNvPr id="73" name="Google Shape;73;p15"/>
          <p:cNvSpPr txBox="1">
            <a:spLocks noGrp="1"/>
          </p:cNvSpPr>
          <p:nvPr>
            <p:ph type="body" idx="1"/>
          </p:nvPr>
        </p:nvSpPr>
        <p:spPr>
          <a:xfrm>
            <a:off x="0" y="543900"/>
            <a:ext cx="9144000" cy="45993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a:solidFill>
                  <a:schemeClr val="dk1"/>
                </a:solidFill>
              </a:rPr>
              <a:t>TK- Mrs. Schwab, Mrs. Wilson</a:t>
            </a:r>
            <a:endParaRPr>
              <a:solidFill>
                <a:schemeClr val="dk1"/>
              </a:solidFill>
            </a:endParaRPr>
          </a:p>
          <a:p>
            <a:pPr marL="0" lvl="0" indent="0" algn="l" rtl="0">
              <a:spcBef>
                <a:spcPts val="1200"/>
              </a:spcBef>
              <a:spcAft>
                <a:spcPts val="0"/>
              </a:spcAft>
              <a:buNone/>
            </a:pPr>
            <a:r>
              <a:rPr lang="en">
                <a:solidFill>
                  <a:schemeClr val="dk1"/>
                </a:solidFill>
              </a:rPr>
              <a:t>Kindergarten- Mrs. Donnegan, Miss Carey</a:t>
            </a:r>
            <a:endParaRPr>
              <a:solidFill>
                <a:schemeClr val="dk1"/>
              </a:solidFill>
            </a:endParaRPr>
          </a:p>
          <a:p>
            <a:pPr marL="0" lvl="0" indent="0" algn="l" rtl="0">
              <a:spcBef>
                <a:spcPts val="1200"/>
              </a:spcBef>
              <a:spcAft>
                <a:spcPts val="0"/>
              </a:spcAft>
              <a:buNone/>
            </a:pPr>
            <a:r>
              <a:rPr lang="en">
                <a:solidFill>
                  <a:schemeClr val="dk1"/>
                </a:solidFill>
              </a:rPr>
              <a:t>1st Grade- Mrs. Frlekin, Mrs. Vogel</a:t>
            </a:r>
            <a:endParaRPr>
              <a:solidFill>
                <a:schemeClr val="dk1"/>
              </a:solidFill>
            </a:endParaRPr>
          </a:p>
          <a:p>
            <a:pPr marL="0" lvl="0" indent="0" algn="l" rtl="0">
              <a:spcBef>
                <a:spcPts val="1200"/>
              </a:spcBef>
              <a:spcAft>
                <a:spcPts val="0"/>
              </a:spcAft>
              <a:buNone/>
            </a:pPr>
            <a:r>
              <a:rPr lang="en">
                <a:solidFill>
                  <a:schemeClr val="dk1"/>
                </a:solidFill>
              </a:rPr>
              <a:t>2nd Grade- Mrs. Gonzales, Miss Gabby</a:t>
            </a:r>
            <a:endParaRPr>
              <a:solidFill>
                <a:schemeClr val="dk1"/>
              </a:solidFill>
            </a:endParaRPr>
          </a:p>
          <a:p>
            <a:pPr marL="0" lvl="0" indent="0" algn="l" rtl="0">
              <a:spcBef>
                <a:spcPts val="1200"/>
              </a:spcBef>
              <a:spcAft>
                <a:spcPts val="0"/>
              </a:spcAft>
              <a:buNone/>
            </a:pPr>
            <a:r>
              <a:rPr lang="en">
                <a:solidFill>
                  <a:schemeClr val="dk1"/>
                </a:solidFill>
              </a:rPr>
              <a:t>3rd- Miss Hatanaka, Miss Wittels</a:t>
            </a:r>
            <a:endParaRPr>
              <a:solidFill>
                <a:schemeClr val="dk1"/>
              </a:solidFill>
            </a:endParaRPr>
          </a:p>
          <a:p>
            <a:pPr marL="0" lvl="0" indent="0" algn="l" rtl="0">
              <a:spcBef>
                <a:spcPts val="1200"/>
              </a:spcBef>
              <a:spcAft>
                <a:spcPts val="0"/>
              </a:spcAft>
              <a:buNone/>
            </a:pPr>
            <a:r>
              <a:rPr lang="en">
                <a:solidFill>
                  <a:schemeClr val="dk1"/>
                </a:solidFill>
              </a:rPr>
              <a:t>4th- Mrs. Scully, Mrs. Butcher</a:t>
            </a:r>
            <a:endParaRPr>
              <a:solidFill>
                <a:schemeClr val="dk1"/>
              </a:solidFill>
            </a:endParaRPr>
          </a:p>
          <a:p>
            <a:pPr marL="0" lvl="0" indent="0" algn="l" rtl="0">
              <a:spcBef>
                <a:spcPts val="1200"/>
              </a:spcBef>
              <a:spcAft>
                <a:spcPts val="0"/>
              </a:spcAft>
              <a:buNone/>
            </a:pPr>
            <a:r>
              <a:rPr lang="en">
                <a:solidFill>
                  <a:schemeClr val="dk1"/>
                </a:solidFill>
              </a:rPr>
              <a:t>5th- Miss Silva</a:t>
            </a:r>
            <a:endParaRPr>
              <a:solidFill>
                <a:schemeClr val="dk1"/>
              </a:solidFill>
            </a:endParaRPr>
          </a:p>
          <a:p>
            <a:pPr marL="0" lvl="0" indent="0" algn="l" rtl="0">
              <a:spcBef>
                <a:spcPts val="1200"/>
              </a:spcBef>
              <a:spcAft>
                <a:spcPts val="0"/>
              </a:spcAft>
              <a:buNone/>
            </a:pPr>
            <a:r>
              <a:rPr lang="en">
                <a:solidFill>
                  <a:schemeClr val="dk1"/>
                </a:solidFill>
              </a:rPr>
              <a:t>6-8th- Mrs. Pai</a:t>
            </a:r>
            <a:endParaRPr>
              <a:solidFill>
                <a:schemeClr val="dk1"/>
              </a:solidFill>
            </a:endParaRPr>
          </a:p>
          <a:p>
            <a:pPr marL="0" lvl="0" indent="0" algn="l" rtl="0">
              <a:spcBef>
                <a:spcPts val="1200"/>
              </a:spcBef>
              <a:spcAft>
                <a:spcPts val="0"/>
              </a:spcAft>
              <a:buNone/>
            </a:pPr>
            <a:r>
              <a:rPr lang="en">
                <a:solidFill>
                  <a:schemeClr val="dk1"/>
                </a:solidFill>
              </a:rPr>
              <a:t>Instructional Aides provide supervision, clean-up assistance at nutrition and lunch as well as continue to supervise students at play.</a:t>
            </a:r>
            <a:endParaRPr>
              <a:solidFill>
                <a:schemeClr val="dk1"/>
              </a:solidFill>
            </a:endParaRPr>
          </a:p>
          <a:p>
            <a:pPr marL="0" lvl="0" indent="0" algn="l" rtl="0">
              <a:spcBef>
                <a:spcPts val="1200"/>
              </a:spcBef>
              <a:spcAft>
                <a:spcPts val="1200"/>
              </a:spcAft>
              <a:buNone/>
            </a:pPr>
            <a:r>
              <a:rPr lang="en">
                <a:solidFill>
                  <a:schemeClr val="dk1"/>
                </a:solidFill>
              </a:rPr>
              <a:t>If an Instructional Aide asks you to do something such as clean up or supervise a group of students please follow their instructions.</a:t>
            </a:r>
            <a:endParaRPr>
              <a:solidFill>
                <a:schemeClr val="dk1"/>
              </a:solidFill>
            </a:endParaRPr>
          </a:p>
        </p:txBody>
      </p:sp>
      <p:pic>
        <p:nvPicPr>
          <p:cNvPr id="74" name="Google Shape;74;p15"/>
          <p:cNvPicPr preferRelativeResize="0"/>
          <p:nvPr/>
        </p:nvPicPr>
        <p:blipFill>
          <a:blip r:embed="rId3">
            <a:alphaModFix/>
          </a:blip>
          <a:stretch>
            <a:fillRect/>
          </a:stretch>
        </p:blipFill>
        <p:spPr>
          <a:xfrm>
            <a:off x="7014624" y="90699"/>
            <a:ext cx="1967250" cy="19672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body" idx="1"/>
          </p:nvPr>
        </p:nvSpPr>
        <p:spPr>
          <a:xfrm>
            <a:off x="0" y="0"/>
            <a:ext cx="9144000" cy="51435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b="1" u="sng">
                <a:solidFill>
                  <a:schemeClr val="dk1"/>
                </a:solidFill>
              </a:rPr>
              <a:t>Family Yard Duty Volunteer</a:t>
            </a:r>
            <a:endParaRPr b="1" u="sng">
              <a:solidFill>
                <a:schemeClr val="dk1"/>
              </a:solidFill>
            </a:endParaRPr>
          </a:p>
          <a:p>
            <a:pPr marL="0" lvl="0" indent="0" algn="l" rtl="0">
              <a:spcBef>
                <a:spcPts val="1200"/>
              </a:spcBef>
              <a:spcAft>
                <a:spcPts val="0"/>
              </a:spcAft>
              <a:buNone/>
            </a:pPr>
            <a:r>
              <a:rPr lang="en">
                <a:solidFill>
                  <a:schemeClr val="dk1"/>
                </a:solidFill>
              </a:rPr>
              <a:t>Yellow Vest</a:t>
            </a:r>
            <a:endParaRPr>
              <a:solidFill>
                <a:schemeClr val="dk1"/>
              </a:solidFill>
            </a:endParaRPr>
          </a:p>
          <a:p>
            <a:pPr marL="0" lvl="0" indent="0" algn="l" rtl="0">
              <a:spcBef>
                <a:spcPts val="1200"/>
              </a:spcBef>
              <a:spcAft>
                <a:spcPts val="0"/>
              </a:spcAft>
              <a:buNone/>
            </a:pPr>
            <a:r>
              <a:rPr lang="en">
                <a:solidFill>
                  <a:schemeClr val="dk1"/>
                </a:solidFill>
              </a:rPr>
              <a:t>Walkie Talkie…Channel 2, Volume Turned Up</a:t>
            </a:r>
            <a:endParaRPr>
              <a:solidFill>
                <a:schemeClr val="dk1"/>
              </a:solidFill>
            </a:endParaRPr>
          </a:p>
          <a:p>
            <a:pPr marL="0" lvl="0" indent="0" algn="l" rtl="0">
              <a:spcBef>
                <a:spcPts val="1200"/>
              </a:spcBef>
              <a:spcAft>
                <a:spcPts val="0"/>
              </a:spcAft>
              <a:buNone/>
            </a:pPr>
            <a:r>
              <a:rPr lang="en">
                <a:solidFill>
                  <a:schemeClr val="dk1"/>
                </a:solidFill>
              </a:rPr>
              <a:t>Raptor Name Badge printed each day you serve</a:t>
            </a:r>
            <a:endParaRPr>
              <a:solidFill>
                <a:schemeClr val="dk1"/>
              </a:solidFill>
            </a:endParaRPr>
          </a:p>
          <a:p>
            <a:pPr marL="0" lvl="0" indent="0" algn="l" rtl="0">
              <a:spcBef>
                <a:spcPts val="1200"/>
              </a:spcBef>
              <a:spcAft>
                <a:spcPts val="0"/>
              </a:spcAft>
              <a:buNone/>
            </a:pPr>
            <a:r>
              <a:rPr lang="en">
                <a:solidFill>
                  <a:schemeClr val="dk1"/>
                </a:solidFill>
              </a:rPr>
              <a:t>No Cell Phones, No Air Pods, No taking pictures of students,</a:t>
            </a:r>
            <a:endParaRPr>
              <a:solidFill>
                <a:schemeClr val="dk1"/>
              </a:solidFill>
            </a:endParaRPr>
          </a:p>
          <a:p>
            <a:pPr marL="0" lvl="0" indent="0" algn="l" rtl="0">
              <a:spcBef>
                <a:spcPts val="1200"/>
              </a:spcBef>
              <a:spcAft>
                <a:spcPts val="0"/>
              </a:spcAft>
              <a:buNone/>
            </a:pPr>
            <a:r>
              <a:rPr lang="en">
                <a:solidFill>
                  <a:schemeClr val="dk1"/>
                </a:solidFill>
              </a:rPr>
              <a:t>No lengthy conversations with other adults, No drama</a:t>
            </a:r>
            <a:endParaRPr>
              <a:solidFill>
                <a:schemeClr val="dk1"/>
              </a:solidFill>
            </a:endParaRPr>
          </a:p>
          <a:p>
            <a:pPr marL="0" lvl="0" indent="0" algn="l" rtl="0">
              <a:spcBef>
                <a:spcPts val="1200"/>
              </a:spcBef>
              <a:spcAft>
                <a:spcPts val="0"/>
              </a:spcAft>
              <a:buNone/>
            </a:pPr>
            <a:r>
              <a:rPr lang="en">
                <a:solidFill>
                  <a:schemeClr val="dk1"/>
                </a:solidFill>
              </a:rPr>
              <a:t>Don’t be passive, hold students accountable for safe and kind choices and words.</a:t>
            </a:r>
            <a:endParaRPr>
              <a:solidFill>
                <a:schemeClr val="dk1"/>
              </a:solidFill>
            </a:endParaRPr>
          </a:p>
          <a:p>
            <a:pPr marL="0" lvl="0" indent="0" algn="l" rtl="0">
              <a:spcBef>
                <a:spcPts val="1200"/>
              </a:spcBef>
              <a:spcAft>
                <a:spcPts val="0"/>
              </a:spcAft>
              <a:buNone/>
            </a:pPr>
            <a:r>
              <a:rPr lang="en">
                <a:solidFill>
                  <a:schemeClr val="dk1"/>
                </a:solidFill>
              </a:rPr>
              <a:t>Be helpful in cleaning up the lunch table areas and supervising students</a:t>
            </a:r>
            <a:endParaRPr>
              <a:solidFill>
                <a:schemeClr val="dk1"/>
              </a:solidFill>
            </a:endParaRPr>
          </a:p>
          <a:p>
            <a:pPr marL="0" lvl="0" indent="0" algn="l" rtl="0">
              <a:spcBef>
                <a:spcPts val="1200"/>
              </a:spcBef>
              <a:spcAft>
                <a:spcPts val="0"/>
              </a:spcAft>
              <a:buNone/>
            </a:pPr>
            <a:r>
              <a:rPr lang="en">
                <a:solidFill>
                  <a:schemeClr val="dk1"/>
                </a:solidFill>
              </a:rPr>
              <a:t>There are a lot of other areas to volunteer in if you don’t feel comfortable.</a:t>
            </a:r>
            <a:endParaRPr>
              <a:solidFill>
                <a:schemeClr val="dk1"/>
              </a:solidFill>
            </a:endParaRPr>
          </a:p>
          <a:p>
            <a:pPr marL="0" lvl="0" indent="0" algn="l" rtl="0">
              <a:spcBef>
                <a:spcPts val="1200"/>
              </a:spcBef>
              <a:spcAft>
                <a:spcPts val="0"/>
              </a:spcAft>
              <a:buNone/>
            </a:pPr>
            <a:r>
              <a:rPr lang="en" b="1" u="sng">
                <a:solidFill>
                  <a:schemeClr val="dk1"/>
                </a:solidFill>
              </a:rPr>
              <a:t>Student safety at recess and setting students up for successful play is our top priority! </a:t>
            </a:r>
            <a:endParaRPr b="1" u="sng">
              <a:solidFill>
                <a:schemeClr val="dk1"/>
              </a:solidFill>
            </a:endParaRPr>
          </a:p>
          <a:p>
            <a:pPr marL="0" lvl="0" indent="0" algn="l" rtl="0">
              <a:spcBef>
                <a:spcPts val="1200"/>
              </a:spcBef>
              <a:spcAft>
                <a:spcPts val="1200"/>
              </a:spcAft>
              <a:buNone/>
            </a:pPr>
            <a:endParaRPr>
              <a:solidFill>
                <a:schemeClr val="dk1"/>
              </a:solidFill>
            </a:endParaRPr>
          </a:p>
        </p:txBody>
      </p:sp>
      <p:pic>
        <p:nvPicPr>
          <p:cNvPr id="80" name="Google Shape;80;p16"/>
          <p:cNvPicPr preferRelativeResize="0"/>
          <p:nvPr/>
        </p:nvPicPr>
        <p:blipFill>
          <a:blip r:embed="rId3">
            <a:alphaModFix/>
          </a:blip>
          <a:stretch>
            <a:fillRect/>
          </a:stretch>
        </p:blipFill>
        <p:spPr>
          <a:xfrm>
            <a:off x="6623975" y="0"/>
            <a:ext cx="2520175" cy="25201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0"/>
            <a:ext cx="8520600" cy="799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300" b="1">
                <a:latin typeface="Calibri"/>
                <a:ea typeface="Calibri"/>
                <a:cs typeface="Calibri"/>
                <a:sym typeface="Calibri"/>
              </a:rPr>
              <a:t>STUDENT PLAYGROUND and PLAY EQUIPMENT RULES</a:t>
            </a:r>
            <a:endParaRPr sz="2300" b="1">
              <a:latin typeface="Calibri"/>
              <a:ea typeface="Calibri"/>
              <a:cs typeface="Calibri"/>
              <a:sym typeface="Calibri"/>
            </a:endParaRPr>
          </a:p>
          <a:p>
            <a:pPr marL="0" lvl="0" indent="0" algn="l" rtl="0">
              <a:spcBef>
                <a:spcPts val="0"/>
              </a:spcBef>
              <a:spcAft>
                <a:spcPts val="0"/>
              </a:spcAft>
              <a:buNone/>
            </a:pPr>
            <a:endParaRPr sz="900" b="1">
              <a:latin typeface="Calibri"/>
              <a:ea typeface="Calibri"/>
              <a:cs typeface="Calibri"/>
              <a:sym typeface="Calibri"/>
            </a:endParaRPr>
          </a:p>
        </p:txBody>
      </p:sp>
      <p:sp>
        <p:nvSpPr>
          <p:cNvPr id="86" name="Google Shape;86;p17"/>
          <p:cNvSpPr txBox="1">
            <a:spLocks noGrp="1"/>
          </p:cNvSpPr>
          <p:nvPr>
            <p:ph type="body" idx="1"/>
          </p:nvPr>
        </p:nvSpPr>
        <p:spPr>
          <a:xfrm>
            <a:off x="0" y="445100"/>
            <a:ext cx="9144000" cy="4698300"/>
          </a:xfrm>
          <a:prstGeom prst="rect">
            <a:avLst/>
          </a:prstGeom>
        </p:spPr>
        <p:txBody>
          <a:bodyPr spcFirstLastPara="1" wrap="square" lIns="91425" tIns="91425" rIns="91425" bIns="91425" anchor="t" anchorCtr="0">
            <a:noAutofit/>
          </a:bodyPr>
          <a:lstStyle/>
          <a:p>
            <a:pPr marL="457200" lvl="0" indent="-330200" algn="l" rtl="0">
              <a:lnSpc>
                <a:spcPct val="100000"/>
              </a:lnSpc>
              <a:spcBef>
                <a:spcPts val="0"/>
              </a:spcBef>
              <a:spcAft>
                <a:spcPts val="0"/>
              </a:spcAft>
              <a:buClr>
                <a:schemeClr val="dk1"/>
              </a:buClr>
              <a:buSzPts val="1600"/>
              <a:buFont typeface="Calibri"/>
              <a:buChar char="●"/>
            </a:pPr>
            <a:r>
              <a:rPr lang="en" sz="1600" b="1">
                <a:solidFill>
                  <a:schemeClr val="dk1"/>
                </a:solidFill>
                <a:latin typeface="Calibri"/>
                <a:ea typeface="Calibri"/>
                <a:cs typeface="Calibri"/>
                <a:sym typeface="Calibri"/>
              </a:rPr>
              <a:t>Recess is an Opportunity for:</a:t>
            </a:r>
            <a:r>
              <a:rPr lang="en" sz="1600">
                <a:solidFill>
                  <a:schemeClr val="dk1"/>
                </a:solidFill>
                <a:latin typeface="Calibri"/>
                <a:ea typeface="Calibri"/>
                <a:cs typeface="Calibri"/>
                <a:sym typeface="Calibri"/>
              </a:rPr>
              <a:t> Social skills development, physical outlet to move energy, fresh air, Vitamin D, Strengthening Friendships, fine and gross motor development etc.</a:t>
            </a:r>
            <a:endParaRPr sz="1600">
              <a:solidFill>
                <a:schemeClr val="dk1"/>
              </a:solidFill>
              <a:latin typeface="Calibri"/>
              <a:ea typeface="Calibri"/>
              <a:cs typeface="Calibri"/>
              <a:sym typeface="Calibri"/>
            </a:endParaRPr>
          </a:p>
          <a:p>
            <a:pPr marL="457200" lvl="0" indent="-330200" algn="l" rtl="0">
              <a:lnSpc>
                <a:spcPct val="100000"/>
              </a:lnSpc>
              <a:spcBef>
                <a:spcPts val="0"/>
              </a:spcBef>
              <a:spcAft>
                <a:spcPts val="0"/>
              </a:spcAft>
              <a:buClr>
                <a:schemeClr val="dk1"/>
              </a:buClr>
              <a:buSzPts val="1600"/>
              <a:buFont typeface="Calibri"/>
              <a:buChar char="●"/>
            </a:pPr>
            <a:r>
              <a:rPr lang="en" sz="1600" b="1">
                <a:solidFill>
                  <a:schemeClr val="dk1"/>
                </a:solidFill>
                <a:latin typeface="Calibri"/>
                <a:ea typeface="Calibri"/>
                <a:cs typeface="Calibri"/>
                <a:sym typeface="Calibri"/>
              </a:rPr>
              <a:t>Recess is not an Opportunity for:</a:t>
            </a:r>
            <a:r>
              <a:rPr lang="en" sz="1600">
                <a:solidFill>
                  <a:schemeClr val="dk1"/>
                </a:solidFill>
                <a:latin typeface="Calibri"/>
                <a:ea typeface="Calibri"/>
                <a:cs typeface="Calibri"/>
                <a:sym typeface="Calibri"/>
              </a:rPr>
              <a:t> Super competitive play, arguing, play fighting etc. </a:t>
            </a:r>
            <a:endParaRPr sz="1600">
              <a:solidFill>
                <a:schemeClr val="dk1"/>
              </a:solidFill>
              <a:latin typeface="Calibri"/>
              <a:ea typeface="Calibri"/>
              <a:cs typeface="Calibri"/>
              <a:sym typeface="Calibri"/>
            </a:endParaRPr>
          </a:p>
          <a:p>
            <a:pPr marL="457200" lvl="0" indent="-330200" algn="l" rtl="0">
              <a:lnSpc>
                <a:spcPct val="100000"/>
              </a:lnSpc>
              <a:spcBef>
                <a:spcPts val="0"/>
              </a:spcBef>
              <a:spcAft>
                <a:spcPts val="0"/>
              </a:spcAft>
              <a:buClr>
                <a:schemeClr val="dk1"/>
              </a:buClr>
              <a:buSzPts val="1600"/>
              <a:buFont typeface="Calibri"/>
              <a:buChar char="●"/>
            </a:pPr>
            <a:r>
              <a:rPr lang="en" sz="1600">
                <a:solidFill>
                  <a:schemeClr val="dk1"/>
                </a:solidFill>
                <a:latin typeface="Calibri"/>
                <a:ea typeface="Calibri"/>
                <a:cs typeface="Calibri"/>
                <a:sym typeface="Calibri"/>
              </a:rPr>
              <a:t>No food is to be eaten in the play areas (Courts, Blacktop, Fields, Play Structure)</a:t>
            </a:r>
            <a:endParaRPr sz="1600">
              <a:solidFill>
                <a:schemeClr val="dk1"/>
              </a:solidFill>
              <a:latin typeface="Calibri"/>
              <a:ea typeface="Calibri"/>
              <a:cs typeface="Calibri"/>
              <a:sym typeface="Calibri"/>
            </a:endParaRPr>
          </a:p>
          <a:p>
            <a:pPr marL="457200" lvl="0" indent="-330200" algn="l" rtl="0">
              <a:lnSpc>
                <a:spcPct val="100000"/>
              </a:lnSpc>
              <a:spcBef>
                <a:spcPts val="0"/>
              </a:spcBef>
              <a:spcAft>
                <a:spcPts val="0"/>
              </a:spcAft>
              <a:buClr>
                <a:schemeClr val="dk1"/>
              </a:buClr>
              <a:buSzPts val="1600"/>
              <a:buFont typeface="Calibri"/>
              <a:buChar char="●"/>
            </a:pPr>
            <a:r>
              <a:rPr lang="en" sz="1600">
                <a:solidFill>
                  <a:schemeClr val="dk1"/>
                </a:solidFill>
                <a:latin typeface="Calibri"/>
                <a:ea typeface="Calibri"/>
                <a:cs typeface="Calibri"/>
                <a:sym typeface="Calibri"/>
              </a:rPr>
              <a:t>Chase and tag games are not permitted on blacktop areas as these games could cause students to trip or accidentally shove one another.</a:t>
            </a:r>
            <a:endParaRPr sz="1600">
              <a:solidFill>
                <a:schemeClr val="dk1"/>
              </a:solidFill>
              <a:latin typeface="Calibri"/>
              <a:ea typeface="Calibri"/>
              <a:cs typeface="Calibri"/>
              <a:sym typeface="Calibri"/>
            </a:endParaRPr>
          </a:p>
          <a:p>
            <a:pPr marL="457200" lvl="0" indent="-330200" algn="l" rtl="0">
              <a:lnSpc>
                <a:spcPct val="100000"/>
              </a:lnSpc>
              <a:spcBef>
                <a:spcPts val="0"/>
              </a:spcBef>
              <a:spcAft>
                <a:spcPts val="0"/>
              </a:spcAft>
              <a:buClr>
                <a:schemeClr val="dk1"/>
              </a:buClr>
              <a:buSzPts val="1600"/>
              <a:buFont typeface="Calibri"/>
              <a:buChar char="●"/>
            </a:pPr>
            <a:r>
              <a:rPr lang="en" sz="1600">
                <a:solidFill>
                  <a:schemeClr val="dk1"/>
                </a:solidFill>
                <a:latin typeface="Calibri"/>
                <a:ea typeface="Calibri"/>
                <a:cs typeface="Calibri"/>
                <a:sym typeface="Calibri"/>
              </a:rPr>
              <a:t>No Grabbing and Capture, pretend fighting and shooting games</a:t>
            </a:r>
            <a:endParaRPr sz="1600">
              <a:solidFill>
                <a:schemeClr val="dk1"/>
              </a:solidFill>
              <a:latin typeface="Calibri"/>
              <a:ea typeface="Calibri"/>
              <a:cs typeface="Calibri"/>
              <a:sym typeface="Calibri"/>
            </a:endParaRPr>
          </a:p>
          <a:p>
            <a:pPr marL="457200" lvl="0" indent="-330200" algn="l" rtl="0">
              <a:lnSpc>
                <a:spcPct val="100000"/>
              </a:lnSpc>
              <a:spcBef>
                <a:spcPts val="0"/>
              </a:spcBef>
              <a:spcAft>
                <a:spcPts val="0"/>
              </a:spcAft>
              <a:buClr>
                <a:schemeClr val="dk1"/>
              </a:buClr>
              <a:buSzPts val="1600"/>
              <a:buFont typeface="Calibri"/>
              <a:buChar char="●"/>
            </a:pPr>
            <a:r>
              <a:rPr lang="en" sz="1600">
                <a:solidFill>
                  <a:schemeClr val="dk1"/>
                </a:solidFill>
                <a:latin typeface="Calibri"/>
                <a:ea typeface="Calibri"/>
                <a:cs typeface="Calibri"/>
                <a:sym typeface="Calibri"/>
              </a:rPr>
              <a:t>Equipment must be used for its intended purpose (ie volleyball, jump rope etc.)</a:t>
            </a:r>
            <a:endParaRPr sz="1600">
              <a:solidFill>
                <a:schemeClr val="dk1"/>
              </a:solidFill>
              <a:latin typeface="Calibri"/>
              <a:ea typeface="Calibri"/>
              <a:cs typeface="Calibri"/>
              <a:sym typeface="Calibri"/>
            </a:endParaRPr>
          </a:p>
          <a:p>
            <a:pPr marL="457200" lvl="0" indent="-330200" algn="l" rtl="0">
              <a:lnSpc>
                <a:spcPct val="100000"/>
              </a:lnSpc>
              <a:spcBef>
                <a:spcPts val="0"/>
              </a:spcBef>
              <a:spcAft>
                <a:spcPts val="0"/>
              </a:spcAft>
              <a:buClr>
                <a:schemeClr val="dk1"/>
              </a:buClr>
              <a:buSzPts val="1600"/>
              <a:buFont typeface="Calibri"/>
              <a:buChar char="●"/>
            </a:pPr>
            <a:r>
              <a:rPr lang="en" sz="1600">
                <a:solidFill>
                  <a:schemeClr val="dk1"/>
                </a:solidFill>
                <a:latin typeface="Calibri"/>
                <a:ea typeface="Calibri"/>
                <a:cs typeface="Calibri"/>
                <a:sym typeface="Calibri"/>
              </a:rPr>
              <a:t>Volunteers should pick up and/or report rocks, debris or other items that are or could be unsafe to the students</a:t>
            </a:r>
            <a:endParaRPr sz="1600">
              <a:solidFill>
                <a:schemeClr val="dk1"/>
              </a:solidFill>
              <a:latin typeface="Calibri"/>
              <a:ea typeface="Calibri"/>
              <a:cs typeface="Calibri"/>
              <a:sym typeface="Calibri"/>
            </a:endParaRPr>
          </a:p>
          <a:p>
            <a:pPr marL="457200" lvl="0" indent="-330200" algn="l" rtl="0">
              <a:lnSpc>
                <a:spcPct val="100000"/>
              </a:lnSpc>
              <a:spcBef>
                <a:spcPts val="0"/>
              </a:spcBef>
              <a:spcAft>
                <a:spcPts val="0"/>
              </a:spcAft>
              <a:buClr>
                <a:schemeClr val="dk1"/>
              </a:buClr>
              <a:buSzPts val="1600"/>
              <a:buFont typeface="Calibri"/>
              <a:buChar char="●"/>
            </a:pPr>
            <a:r>
              <a:rPr lang="en" sz="1600">
                <a:solidFill>
                  <a:schemeClr val="dk1"/>
                </a:solidFill>
                <a:latin typeface="Calibri"/>
                <a:ea typeface="Calibri"/>
                <a:cs typeface="Calibri"/>
                <a:sym typeface="Calibri"/>
              </a:rPr>
              <a:t>Students should not be playing on the Handicap ramp or railings</a:t>
            </a:r>
            <a:endParaRPr sz="1600">
              <a:solidFill>
                <a:schemeClr val="dk1"/>
              </a:solidFill>
              <a:latin typeface="Calibri"/>
              <a:ea typeface="Calibri"/>
              <a:cs typeface="Calibri"/>
              <a:sym typeface="Calibri"/>
            </a:endParaRPr>
          </a:p>
          <a:p>
            <a:pPr marL="457200" lvl="0" indent="-330200" algn="l" rtl="0">
              <a:lnSpc>
                <a:spcPct val="100000"/>
              </a:lnSpc>
              <a:spcBef>
                <a:spcPts val="0"/>
              </a:spcBef>
              <a:spcAft>
                <a:spcPts val="0"/>
              </a:spcAft>
              <a:buClr>
                <a:schemeClr val="dk1"/>
              </a:buClr>
              <a:buSzPts val="1600"/>
              <a:buFont typeface="Calibri"/>
              <a:buChar char="●"/>
            </a:pPr>
            <a:r>
              <a:rPr lang="en" sz="1600">
                <a:solidFill>
                  <a:schemeClr val="dk1"/>
                </a:solidFill>
                <a:latin typeface="Calibri"/>
                <a:ea typeface="Calibri"/>
                <a:cs typeface="Calibri"/>
                <a:sym typeface="Calibri"/>
              </a:rPr>
              <a:t>Students are not allowed access to their classroom areas during recess time</a:t>
            </a:r>
            <a:endParaRPr sz="1600">
              <a:solidFill>
                <a:schemeClr val="dk1"/>
              </a:solidFill>
              <a:latin typeface="Calibri"/>
              <a:ea typeface="Calibri"/>
              <a:cs typeface="Calibri"/>
              <a:sym typeface="Calibri"/>
            </a:endParaRPr>
          </a:p>
          <a:p>
            <a:pPr marL="457200" lvl="0" indent="-330200" algn="l" rtl="0">
              <a:lnSpc>
                <a:spcPct val="100000"/>
              </a:lnSpc>
              <a:spcBef>
                <a:spcPts val="0"/>
              </a:spcBef>
              <a:spcAft>
                <a:spcPts val="0"/>
              </a:spcAft>
              <a:buClr>
                <a:schemeClr val="dk1"/>
              </a:buClr>
              <a:buSzPts val="1600"/>
              <a:buFont typeface="Calibri"/>
              <a:buChar char="●"/>
            </a:pPr>
            <a:r>
              <a:rPr lang="en" sz="1600">
                <a:solidFill>
                  <a:schemeClr val="dk1"/>
                </a:solidFill>
                <a:latin typeface="Calibri"/>
                <a:ea typeface="Calibri"/>
                <a:cs typeface="Calibri"/>
                <a:sym typeface="Calibri"/>
              </a:rPr>
              <a:t>Restrooms are not areas of play and we will need to have Volunteers stationed at the bathroom area supervising the students volume level and traffic flow.</a:t>
            </a:r>
            <a:endParaRPr sz="1600">
              <a:solidFill>
                <a:schemeClr val="dk1"/>
              </a:solidFill>
              <a:latin typeface="Calibri"/>
              <a:ea typeface="Calibri"/>
              <a:cs typeface="Calibri"/>
              <a:sym typeface="Calibri"/>
            </a:endParaRPr>
          </a:p>
          <a:p>
            <a:pPr marL="457200" lvl="0" indent="-330200" algn="l" rtl="0">
              <a:lnSpc>
                <a:spcPct val="100000"/>
              </a:lnSpc>
              <a:spcBef>
                <a:spcPts val="0"/>
              </a:spcBef>
              <a:spcAft>
                <a:spcPts val="0"/>
              </a:spcAft>
              <a:buClr>
                <a:schemeClr val="dk1"/>
              </a:buClr>
              <a:buSzPts val="1600"/>
              <a:buFont typeface="Calibri"/>
              <a:buChar char="●"/>
            </a:pPr>
            <a:r>
              <a:rPr lang="en" sz="1600">
                <a:solidFill>
                  <a:schemeClr val="dk1"/>
                </a:solidFill>
                <a:latin typeface="Calibri"/>
                <a:ea typeface="Calibri"/>
                <a:cs typeface="Calibri"/>
                <a:sym typeface="Calibri"/>
              </a:rPr>
              <a:t>Please radio yard duty, Coach Wolfe/DeCamp if a child need to visit the Health Room, DO NOT use students Names over the Walkie Talkies.</a:t>
            </a:r>
            <a:endParaRPr sz="16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body" idx="1"/>
          </p:nvPr>
        </p:nvSpPr>
        <p:spPr>
          <a:xfrm>
            <a:off x="0" y="0"/>
            <a:ext cx="5286300" cy="51435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Clr>
                <a:schemeClr val="dk1"/>
              </a:buClr>
              <a:buSzPts val="1100"/>
              <a:buFont typeface="Arial"/>
              <a:buNone/>
            </a:pPr>
            <a:r>
              <a:rPr lang="en" sz="2900" b="1">
                <a:solidFill>
                  <a:schemeClr val="dk1"/>
                </a:solidFill>
                <a:latin typeface="Avenir"/>
                <a:ea typeface="Avenir"/>
                <a:cs typeface="Avenir"/>
                <a:sym typeface="Avenir"/>
              </a:rPr>
              <a:t>Play Structure Expectations</a:t>
            </a:r>
            <a:endParaRPr sz="2900" b="1">
              <a:solidFill>
                <a:schemeClr val="dk1"/>
              </a:solidFill>
              <a:latin typeface="Avenir"/>
              <a:ea typeface="Avenir"/>
              <a:cs typeface="Avenir"/>
              <a:sym typeface="Avenir"/>
            </a:endParaRPr>
          </a:p>
          <a:p>
            <a:pPr marL="0" lvl="0" indent="0" algn="ctr" rtl="0">
              <a:spcBef>
                <a:spcPts val="0"/>
              </a:spcBef>
              <a:spcAft>
                <a:spcPts val="0"/>
              </a:spcAft>
              <a:buClr>
                <a:schemeClr val="dk1"/>
              </a:buClr>
              <a:buSzPts val="1100"/>
              <a:buFont typeface="Arial"/>
              <a:buNone/>
            </a:pPr>
            <a:endParaRPr sz="1200">
              <a:solidFill>
                <a:schemeClr val="dk1"/>
              </a:solidFill>
              <a:latin typeface="Avenir"/>
              <a:ea typeface="Avenir"/>
              <a:cs typeface="Avenir"/>
              <a:sym typeface="Avenir"/>
            </a:endParaRPr>
          </a:p>
          <a:p>
            <a:pPr marL="0" lvl="0" indent="0" algn="ctr" rtl="0">
              <a:spcBef>
                <a:spcPts val="0"/>
              </a:spcBef>
              <a:spcAft>
                <a:spcPts val="0"/>
              </a:spcAft>
              <a:buClr>
                <a:schemeClr val="dk1"/>
              </a:buClr>
              <a:buSzPts val="1100"/>
              <a:buFont typeface="Arial"/>
              <a:buNone/>
            </a:pPr>
            <a:r>
              <a:rPr lang="en" sz="1200">
                <a:solidFill>
                  <a:schemeClr val="dk1"/>
                </a:solidFill>
                <a:latin typeface="Avenir"/>
                <a:ea typeface="Avenir"/>
                <a:cs typeface="Avenir"/>
                <a:sym typeface="Avenir"/>
              </a:rPr>
              <a:t>Make good decisions! Show respect! Be a Problem Solver! Have fun! </a:t>
            </a:r>
            <a:endParaRPr sz="1200">
              <a:solidFill>
                <a:schemeClr val="dk1"/>
              </a:solidFill>
              <a:latin typeface="Avenir"/>
              <a:ea typeface="Avenir"/>
              <a:cs typeface="Avenir"/>
              <a:sym typeface="Avenir"/>
            </a:endParaRPr>
          </a:p>
          <a:p>
            <a:pPr marL="0" lvl="0" indent="0" algn="ctr" rtl="0">
              <a:spcBef>
                <a:spcPts val="0"/>
              </a:spcBef>
              <a:spcAft>
                <a:spcPts val="0"/>
              </a:spcAft>
              <a:buClr>
                <a:schemeClr val="dk1"/>
              </a:buClr>
              <a:buSzPts val="1100"/>
              <a:buFont typeface="Arial"/>
              <a:buNone/>
            </a:pPr>
            <a:endParaRPr sz="1200">
              <a:solidFill>
                <a:schemeClr val="dk1"/>
              </a:solidFill>
              <a:latin typeface="Avenir"/>
              <a:ea typeface="Avenir"/>
              <a:cs typeface="Avenir"/>
              <a:sym typeface="Avenir"/>
            </a:endParaRPr>
          </a:p>
          <a:p>
            <a:pPr marL="0" lvl="0" indent="0" algn="ctr" rtl="0">
              <a:spcBef>
                <a:spcPts val="0"/>
              </a:spcBef>
              <a:spcAft>
                <a:spcPts val="0"/>
              </a:spcAft>
              <a:buClr>
                <a:schemeClr val="dk1"/>
              </a:buClr>
              <a:buSzPts val="1100"/>
              <a:buFont typeface="Arial"/>
              <a:buNone/>
            </a:pPr>
            <a:r>
              <a:rPr lang="en" sz="1200" b="1" u="sng">
                <a:solidFill>
                  <a:schemeClr val="dk1"/>
                </a:solidFill>
                <a:latin typeface="Avenir"/>
                <a:ea typeface="Avenir"/>
                <a:cs typeface="Avenir"/>
                <a:sym typeface="Avenir"/>
              </a:rPr>
              <a:t>ONE PERSON</a:t>
            </a:r>
            <a:r>
              <a:rPr lang="en" sz="1200" u="sng">
                <a:solidFill>
                  <a:schemeClr val="dk1"/>
                </a:solidFill>
                <a:latin typeface="Avenir"/>
                <a:ea typeface="Avenir"/>
                <a:cs typeface="Avenir"/>
                <a:sym typeface="Avenir"/>
              </a:rPr>
              <a:t> </a:t>
            </a:r>
            <a:r>
              <a:rPr lang="en" sz="1200" b="1" u="sng">
                <a:solidFill>
                  <a:schemeClr val="dk1"/>
                </a:solidFill>
                <a:latin typeface="Avenir"/>
                <a:ea typeface="Avenir"/>
                <a:cs typeface="Avenir"/>
                <a:sym typeface="Avenir"/>
              </a:rPr>
              <a:t>AT A TIME bridges,slides,climbing wall,ladders,spinner</a:t>
            </a:r>
            <a:endParaRPr sz="1200">
              <a:solidFill>
                <a:schemeClr val="dk1"/>
              </a:solidFill>
              <a:latin typeface="Avenir"/>
              <a:ea typeface="Avenir"/>
              <a:cs typeface="Avenir"/>
              <a:sym typeface="Avenir"/>
            </a:endParaRPr>
          </a:p>
          <a:p>
            <a:pPr marL="0" lvl="0" indent="0" algn="ctr" rtl="0">
              <a:spcBef>
                <a:spcPts val="0"/>
              </a:spcBef>
              <a:spcAft>
                <a:spcPts val="0"/>
              </a:spcAft>
              <a:buClr>
                <a:schemeClr val="dk1"/>
              </a:buClr>
              <a:buSzPts val="1100"/>
              <a:buFont typeface="Arial"/>
              <a:buNone/>
            </a:pPr>
            <a:endParaRPr sz="1200">
              <a:solidFill>
                <a:schemeClr val="dk1"/>
              </a:solidFill>
              <a:latin typeface="Avenir"/>
              <a:ea typeface="Avenir"/>
              <a:cs typeface="Avenir"/>
              <a:sym typeface="Avenir"/>
            </a:endParaRPr>
          </a:p>
          <a:p>
            <a:pPr marL="0" lvl="0" indent="0" algn="ctr" rtl="0">
              <a:spcBef>
                <a:spcPts val="0"/>
              </a:spcBef>
              <a:spcAft>
                <a:spcPts val="0"/>
              </a:spcAft>
              <a:buClr>
                <a:schemeClr val="dk1"/>
              </a:buClr>
              <a:buSzPts val="1100"/>
              <a:buFont typeface="Arial"/>
              <a:buNone/>
            </a:pPr>
            <a:r>
              <a:rPr lang="en" sz="1200">
                <a:solidFill>
                  <a:schemeClr val="dk1"/>
                </a:solidFill>
                <a:latin typeface="Avenir"/>
                <a:ea typeface="Avenir"/>
                <a:cs typeface="Avenir"/>
                <a:sym typeface="Avenir"/>
              </a:rPr>
              <a:t>Help keep balls and other other equipment out of the playground area</a:t>
            </a:r>
            <a:endParaRPr sz="1200">
              <a:solidFill>
                <a:schemeClr val="dk1"/>
              </a:solidFill>
              <a:latin typeface="Avenir"/>
              <a:ea typeface="Avenir"/>
              <a:cs typeface="Avenir"/>
              <a:sym typeface="Avenir"/>
            </a:endParaRPr>
          </a:p>
          <a:p>
            <a:pPr marL="0" lvl="0" indent="0" algn="ctr" rtl="0">
              <a:spcBef>
                <a:spcPts val="0"/>
              </a:spcBef>
              <a:spcAft>
                <a:spcPts val="0"/>
              </a:spcAft>
              <a:buClr>
                <a:schemeClr val="dk1"/>
              </a:buClr>
              <a:buSzPts val="1100"/>
              <a:buFont typeface="Arial"/>
              <a:buNone/>
            </a:pPr>
            <a:r>
              <a:rPr lang="en" sz="1200">
                <a:solidFill>
                  <a:schemeClr val="dk1"/>
                </a:solidFill>
                <a:latin typeface="Avenir"/>
                <a:ea typeface="Avenir"/>
                <a:cs typeface="Avenir"/>
                <a:sym typeface="Avenir"/>
              </a:rPr>
              <a:t>No climbing up the slides, or sitting at the bottom of the slide area</a:t>
            </a:r>
            <a:endParaRPr sz="1200">
              <a:solidFill>
                <a:schemeClr val="dk1"/>
              </a:solidFill>
              <a:latin typeface="Avenir"/>
              <a:ea typeface="Avenir"/>
              <a:cs typeface="Avenir"/>
              <a:sym typeface="Avenir"/>
            </a:endParaRPr>
          </a:p>
          <a:p>
            <a:pPr marL="0" lvl="0" indent="0" algn="ctr" rtl="0">
              <a:spcBef>
                <a:spcPts val="0"/>
              </a:spcBef>
              <a:spcAft>
                <a:spcPts val="0"/>
              </a:spcAft>
              <a:buClr>
                <a:schemeClr val="dk1"/>
              </a:buClr>
              <a:buSzPts val="1100"/>
              <a:buFont typeface="Arial"/>
              <a:buNone/>
            </a:pPr>
            <a:r>
              <a:rPr lang="en" sz="1200">
                <a:solidFill>
                  <a:schemeClr val="dk1"/>
                </a:solidFill>
                <a:latin typeface="Avenir"/>
                <a:ea typeface="Avenir"/>
                <a:cs typeface="Avenir"/>
                <a:sym typeface="Avenir"/>
              </a:rPr>
              <a:t>No running, chasing or tag games in playground area</a:t>
            </a:r>
            <a:endParaRPr sz="1200">
              <a:solidFill>
                <a:schemeClr val="dk1"/>
              </a:solidFill>
              <a:latin typeface="Avenir"/>
              <a:ea typeface="Avenir"/>
              <a:cs typeface="Avenir"/>
              <a:sym typeface="Avenir"/>
            </a:endParaRPr>
          </a:p>
          <a:p>
            <a:pPr marL="0" lvl="0" indent="0" algn="ctr" rtl="0">
              <a:spcBef>
                <a:spcPts val="0"/>
              </a:spcBef>
              <a:spcAft>
                <a:spcPts val="0"/>
              </a:spcAft>
              <a:buClr>
                <a:schemeClr val="dk1"/>
              </a:buClr>
              <a:buSzPts val="1100"/>
              <a:buFont typeface="Arial"/>
              <a:buNone/>
            </a:pPr>
            <a:r>
              <a:rPr lang="en" sz="1200">
                <a:solidFill>
                  <a:schemeClr val="dk1"/>
                </a:solidFill>
                <a:latin typeface="Avenir"/>
                <a:ea typeface="Avenir"/>
                <a:cs typeface="Avenir"/>
                <a:sym typeface="Avenir"/>
              </a:rPr>
              <a:t>“Slow is Smooth, Smooth is Fast”</a:t>
            </a:r>
            <a:endParaRPr sz="1200">
              <a:solidFill>
                <a:schemeClr val="dk1"/>
              </a:solidFill>
              <a:latin typeface="Avenir"/>
              <a:ea typeface="Avenir"/>
              <a:cs typeface="Avenir"/>
              <a:sym typeface="Avenir"/>
            </a:endParaRPr>
          </a:p>
          <a:p>
            <a:pPr marL="0" lvl="0" indent="0" algn="ctr" rtl="0">
              <a:spcBef>
                <a:spcPts val="0"/>
              </a:spcBef>
              <a:spcAft>
                <a:spcPts val="0"/>
              </a:spcAft>
              <a:buClr>
                <a:schemeClr val="dk1"/>
              </a:buClr>
              <a:buSzPts val="1100"/>
              <a:buFont typeface="Arial"/>
              <a:buNone/>
            </a:pPr>
            <a:endParaRPr sz="1200" b="1" u="sng">
              <a:solidFill>
                <a:schemeClr val="dk1"/>
              </a:solidFill>
              <a:latin typeface="Avenir"/>
              <a:ea typeface="Avenir"/>
              <a:cs typeface="Avenir"/>
              <a:sym typeface="Avenir"/>
            </a:endParaRPr>
          </a:p>
          <a:p>
            <a:pPr marL="0" lvl="0" indent="0" algn="ctr" rtl="0">
              <a:spcBef>
                <a:spcPts val="0"/>
              </a:spcBef>
              <a:spcAft>
                <a:spcPts val="0"/>
              </a:spcAft>
              <a:buClr>
                <a:schemeClr val="dk1"/>
              </a:buClr>
              <a:buSzPts val="1100"/>
              <a:buFont typeface="Arial"/>
              <a:buNone/>
            </a:pPr>
            <a:r>
              <a:rPr lang="en" sz="1200">
                <a:solidFill>
                  <a:schemeClr val="dk1"/>
                </a:solidFill>
                <a:latin typeface="Avenir"/>
                <a:ea typeface="Avenir"/>
                <a:cs typeface="Avenir"/>
                <a:sym typeface="Avenir"/>
              </a:rPr>
              <a:t>ONE direction for bridges, slides, climbing wall, ladders, monkey bars</a:t>
            </a:r>
            <a:endParaRPr sz="1200">
              <a:solidFill>
                <a:schemeClr val="dk1"/>
              </a:solidFill>
              <a:latin typeface="Avenir"/>
              <a:ea typeface="Avenir"/>
              <a:cs typeface="Avenir"/>
              <a:sym typeface="Avenir"/>
            </a:endParaRPr>
          </a:p>
          <a:p>
            <a:pPr marL="0" lvl="0" indent="0" algn="ctr" rtl="0">
              <a:spcBef>
                <a:spcPts val="0"/>
              </a:spcBef>
              <a:spcAft>
                <a:spcPts val="0"/>
              </a:spcAft>
              <a:buClr>
                <a:schemeClr val="dk1"/>
              </a:buClr>
              <a:buSzPts val="1100"/>
              <a:buFont typeface="Arial"/>
              <a:buNone/>
            </a:pPr>
            <a:endParaRPr sz="1200">
              <a:solidFill>
                <a:schemeClr val="dk1"/>
              </a:solidFill>
              <a:latin typeface="Avenir"/>
              <a:ea typeface="Avenir"/>
              <a:cs typeface="Avenir"/>
              <a:sym typeface="Avenir"/>
            </a:endParaRPr>
          </a:p>
          <a:p>
            <a:pPr marL="0" lvl="0" indent="0" algn="ctr" rtl="0">
              <a:spcBef>
                <a:spcPts val="0"/>
              </a:spcBef>
              <a:spcAft>
                <a:spcPts val="0"/>
              </a:spcAft>
              <a:buClr>
                <a:schemeClr val="dk1"/>
              </a:buClr>
              <a:buSzPts val="1100"/>
              <a:buFont typeface="Arial"/>
              <a:buNone/>
            </a:pPr>
            <a:r>
              <a:rPr lang="en" sz="1200">
                <a:solidFill>
                  <a:schemeClr val="dk1"/>
                </a:solidFill>
                <a:latin typeface="Avenir"/>
                <a:ea typeface="Avenir"/>
                <a:cs typeface="Avenir"/>
                <a:sym typeface="Avenir"/>
              </a:rPr>
              <a:t>SPINNER: must be “inside” with feet on the green -10 spins per turn, NO spinning friends</a:t>
            </a:r>
            <a:endParaRPr sz="1200">
              <a:solidFill>
                <a:schemeClr val="dk1"/>
              </a:solidFill>
              <a:latin typeface="Avenir"/>
              <a:ea typeface="Avenir"/>
              <a:cs typeface="Avenir"/>
              <a:sym typeface="Avenir"/>
            </a:endParaRPr>
          </a:p>
          <a:p>
            <a:pPr marL="0" lvl="0" indent="0" algn="ctr" rtl="0">
              <a:spcBef>
                <a:spcPts val="0"/>
              </a:spcBef>
              <a:spcAft>
                <a:spcPts val="0"/>
              </a:spcAft>
              <a:buClr>
                <a:schemeClr val="dk1"/>
              </a:buClr>
              <a:buSzPts val="1100"/>
              <a:buFont typeface="Arial"/>
              <a:buNone/>
            </a:pPr>
            <a:endParaRPr sz="1200">
              <a:solidFill>
                <a:schemeClr val="dk1"/>
              </a:solidFill>
              <a:latin typeface="Avenir"/>
              <a:ea typeface="Avenir"/>
              <a:cs typeface="Avenir"/>
              <a:sym typeface="Avenir"/>
            </a:endParaRPr>
          </a:p>
          <a:p>
            <a:pPr marL="0" lvl="0" indent="0" algn="ctr" rtl="0">
              <a:spcBef>
                <a:spcPts val="0"/>
              </a:spcBef>
              <a:spcAft>
                <a:spcPts val="0"/>
              </a:spcAft>
              <a:buClr>
                <a:schemeClr val="dk1"/>
              </a:buClr>
              <a:buSzPts val="1100"/>
              <a:buFont typeface="Arial"/>
              <a:buNone/>
            </a:pPr>
            <a:r>
              <a:rPr lang="en" sz="1200">
                <a:solidFill>
                  <a:schemeClr val="dk1"/>
                </a:solidFill>
                <a:latin typeface="Avenir"/>
                <a:ea typeface="Avenir"/>
                <a:cs typeface="Avenir"/>
                <a:sym typeface="Avenir"/>
              </a:rPr>
              <a:t>MONKEY BARS: </a:t>
            </a:r>
            <a:r>
              <a:rPr lang="en" sz="1200" b="1" u="sng">
                <a:solidFill>
                  <a:schemeClr val="dk1"/>
                </a:solidFill>
                <a:latin typeface="Avenir"/>
                <a:ea typeface="Avenir"/>
                <a:cs typeface="Avenir"/>
                <a:sym typeface="Avenir"/>
              </a:rPr>
              <a:t>DO NOT</a:t>
            </a:r>
            <a:r>
              <a:rPr lang="en" sz="1200">
                <a:solidFill>
                  <a:schemeClr val="dk1"/>
                </a:solidFill>
                <a:latin typeface="Avenir"/>
                <a:ea typeface="Avenir"/>
                <a:cs typeface="Avenir"/>
                <a:sym typeface="Avenir"/>
              </a:rPr>
              <a:t> pick other students up to help them reach</a:t>
            </a:r>
            <a:endParaRPr sz="1200">
              <a:solidFill>
                <a:schemeClr val="dk1"/>
              </a:solidFill>
              <a:latin typeface="Avenir"/>
              <a:ea typeface="Avenir"/>
              <a:cs typeface="Avenir"/>
              <a:sym typeface="Avenir"/>
            </a:endParaRPr>
          </a:p>
          <a:p>
            <a:pPr marL="0" lvl="0" indent="0" algn="ctr" rtl="0">
              <a:spcBef>
                <a:spcPts val="0"/>
              </a:spcBef>
              <a:spcAft>
                <a:spcPts val="0"/>
              </a:spcAft>
              <a:buClr>
                <a:schemeClr val="dk1"/>
              </a:buClr>
              <a:buSzPts val="1100"/>
              <a:buFont typeface="Arial"/>
              <a:buNone/>
            </a:pPr>
            <a:endParaRPr sz="1200">
              <a:solidFill>
                <a:schemeClr val="dk1"/>
              </a:solidFill>
              <a:latin typeface="Avenir"/>
              <a:ea typeface="Avenir"/>
              <a:cs typeface="Avenir"/>
              <a:sym typeface="Avenir"/>
            </a:endParaRPr>
          </a:p>
          <a:p>
            <a:pPr marL="0" lvl="0" indent="0" algn="ctr" rtl="0">
              <a:spcBef>
                <a:spcPts val="0"/>
              </a:spcBef>
              <a:spcAft>
                <a:spcPts val="0"/>
              </a:spcAft>
              <a:buClr>
                <a:schemeClr val="dk1"/>
              </a:buClr>
              <a:buSzPts val="1100"/>
              <a:buFont typeface="Arial"/>
              <a:buNone/>
            </a:pPr>
            <a:r>
              <a:rPr lang="en" sz="1200">
                <a:solidFill>
                  <a:schemeClr val="dk1"/>
                </a:solidFill>
                <a:latin typeface="Avenir"/>
                <a:ea typeface="Avenir"/>
                <a:cs typeface="Avenir"/>
                <a:sym typeface="Avenir"/>
              </a:rPr>
              <a:t>ROCKWALL:  wait until the person before you has made it all the way up before going</a:t>
            </a:r>
            <a:endParaRPr sz="1200">
              <a:solidFill>
                <a:schemeClr val="dk1"/>
              </a:solidFill>
              <a:latin typeface="Avenir"/>
              <a:ea typeface="Avenir"/>
              <a:cs typeface="Avenir"/>
              <a:sym typeface="Avenir"/>
            </a:endParaRPr>
          </a:p>
          <a:p>
            <a:pPr marL="0" lvl="0" indent="0" algn="l" rtl="0">
              <a:spcBef>
                <a:spcPts val="0"/>
              </a:spcBef>
              <a:spcAft>
                <a:spcPts val="1200"/>
              </a:spcAft>
              <a:buNone/>
            </a:pPr>
            <a:endParaRPr/>
          </a:p>
        </p:txBody>
      </p:sp>
      <p:pic>
        <p:nvPicPr>
          <p:cNvPr id="92" name="Google Shape;92;p18"/>
          <p:cNvPicPr preferRelativeResize="0"/>
          <p:nvPr/>
        </p:nvPicPr>
        <p:blipFill>
          <a:blip r:embed="rId3">
            <a:alphaModFix/>
          </a:blip>
          <a:stretch>
            <a:fillRect/>
          </a:stretch>
        </p:blipFill>
        <p:spPr>
          <a:xfrm>
            <a:off x="5286363" y="0"/>
            <a:ext cx="3857626" cy="514350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311700" y="0"/>
            <a:ext cx="8520600" cy="601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u="sng">
                <a:solidFill>
                  <a:schemeClr val="hlink"/>
                </a:solidFill>
                <a:hlinkClick r:id="rId3"/>
              </a:rPr>
              <a:t>PLEASE READ AND REVIEW THE FOLLOWING</a:t>
            </a:r>
            <a:endParaRPr/>
          </a:p>
        </p:txBody>
      </p:sp>
      <p:sp>
        <p:nvSpPr>
          <p:cNvPr id="98" name="Google Shape;98;p19"/>
          <p:cNvSpPr txBox="1">
            <a:spLocks noGrp="1"/>
          </p:cNvSpPr>
          <p:nvPr>
            <p:ph type="body" idx="1"/>
          </p:nvPr>
        </p:nvSpPr>
        <p:spPr>
          <a:xfrm>
            <a:off x="0" y="511050"/>
            <a:ext cx="9144000" cy="4558500"/>
          </a:xfrm>
          <a:prstGeom prst="rect">
            <a:avLst/>
          </a:prstGeom>
        </p:spPr>
        <p:txBody>
          <a:bodyPr spcFirstLastPara="1" wrap="square" lIns="91425" tIns="91425" rIns="91425" bIns="91425" anchor="t" anchorCtr="0">
            <a:normAutofit fontScale="70000" lnSpcReduction="20000"/>
          </a:bodyPr>
          <a:lstStyle/>
          <a:p>
            <a:pPr marL="457200" lvl="0" indent="-308610" algn="l" rtl="0">
              <a:spcBef>
                <a:spcPts val="0"/>
              </a:spcBef>
              <a:spcAft>
                <a:spcPts val="0"/>
              </a:spcAft>
              <a:buClr>
                <a:schemeClr val="dk1"/>
              </a:buClr>
              <a:buSzPct val="94736"/>
              <a:buAutoNum type="arabicPeriod"/>
            </a:pPr>
            <a:r>
              <a:rPr lang="en" sz="1900" b="1">
                <a:solidFill>
                  <a:schemeClr val="dk1"/>
                </a:solidFill>
                <a:latin typeface="Calibri"/>
                <a:ea typeface="Calibri"/>
                <a:cs typeface="Calibri"/>
                <a:sym typeface="Calibri"/>
              </a:rPr>
              <a:t>Cell Phone Use and Earbuds</a:t>
            </a:r>
            <a:endParaRPr sz="1900" b="1">
              <a:solidFill>
                <a:schemeClr val="dk1"/>
              </a:solidFill>
              <a:latin typeface="Calibri"/>
              <a:ea typeface="Calibri"/>
              <a:cs typeface="Calibri"/>
              <a:sym typeface="Calibri"/>
            </a:endParaRPr>
          </a:p>
          <a:p>
            <a:pPr marL="914400" lvl="1" indent="-313055" algn="l" rtl="0">
              <a:spcBef>
                <a:spcPts val="0"/>
              </a:spcBef>
              <a:spcAft>
                <a:spcPts val="0"/>
              </a:spcAft>
              <a:buClr>
                <a:schemeClr val="dk1"/>
              </a:buClr>
              <a:buSzPct val="100000"/>
              <a:buFont typeface="Calibri"/>
              <a:buAutoNum type="alphaLcPeriod"/>
            </a:pPr>
            <a:r>
              <a:rPr lang="en" sz="1900">
                <a:solidFill>
                  <a:schemeClr val="dk1"/>
                </a:solidFill>
                <a:latin typeface="Calibri"/>
                <a:ea typeface="Calibri"/>
                <a:cs typeface="Calibri"/>
                <a:sym typeface="Calibri"/>
              </a:rPr>
              <a:t>“I have to take this work call.” </a:t>
            </a:r>
            <a:endParaRPr sz="1900">
              <a:solidFill>
                <a:schemeClr val="dk1"/>
              </a:solidFill>
              <a:latin typeface="Calibri"/>
              <a:ea typeface="Calibri"/>
              <a:cs typeface="Calibri"/>
              <a:sym typeface="Calibri"/>
            </a:endParaRPr>
          </a:p>
          <a:p>
            <a:pPr marL="457200" lvl="0" indent="-313055" algn="l" rtl="0">
              <a:spcBef>
                <a:spcPts val="0"/>
              </a:spcBef>
              <a:spcAft>
                <a:spcPts val="0"/>
              </a:spcAft>
              <a:buClr>
                <a:schemeClr val="dk1"/>
              </a:buClr>
              <a:buSzPct val="100000"/>
              <a:buFont typeface="Calibri"/>
              <a:buAutoNum type="arabicPeriod"/>
            </a:pPr>
            <a:r>
              <a:rPr lang="en" sz="1900" b="1">
                <a:solidFill>
                  <a:schemeClr val="dk1"/>
                </a:solidFill>
                <a:latin typeface="Calibri"/>
                <a:ea typeface="Calibri"/>
                <a:cs typeface="Calibri"/>
                <a:sym typeface="Calibri"/>
              </a:rPr>
              <a:t>Walkie Talkies</a:t>
            </a:r>
            <a:endParaRPr sz="1900" b="1">
              <a:solidFill>
                <a:schemeClr val="dk1"/>
              </a:solidFill>
              <a:latin typeface="Calibri"/>
              <a:ea typeface="Calibri"/>
              <a:cs typeface="Calibri"/>
              <a:sym typeface="Calibri"/>
            </a:endParaRPr>
          </a:p>
          <a:p>
            <a:pPr marL="914400" lvl="1" indent="-313055" algn="l" rtl="0">
              <a:spcBef>
                <a:spcPts val="0"/>
              </a:spcBef>
              <a:spcAft>
                <a:spcPts val="0"/>
              </a:spcAft>
              <a:buClr>
                <a:schemeClr val="dk1"/>
              </a:buClr>
              <a:buSzPct val="100000"/>
              <a:buFont typeface="Calibri"/>
              <a:buAutoNum type="alphaLcPeriod"/>
            </a:pPr>
            <a:r>
              <a:rPr lang="en" sz="1900">
                <a:solidFill>
                  <a:schemeClr val="dk1"/>
                </a:solidFill>
                <a:latin typeface="Calibri"/>
                <a:ea typeface="Calibri"/>
                <a:cs typeface="Calibri"/>
                <a:sym typeface="Calibri"/>
              </a:rPr>
              <a:t>Volume should be turned up, and left turned up.</a:t>
            </a:r>
            <a:endParaRPr sz="1900">
              <a:solidFill>
                <a:schemeClr val="dk1"/>
              </a:solidFill>
              <a:latin typeface="Calibri"/>
              <a:ea typeface="Calibri"/>
              <a:cs typeface="Calibri"/>
              <a:sym typeface="Calibri"/>
            </a:endParaRPr>
          </a:p>
          <a:p>
            <a:pPr marL="914400" lvl="1" indent="-313055" algn="l" rtl="0">
              <a:spcBef>
                <a:spcPts val="0"/>
              </a:spcBef>
              <a:spcAft>
                <a:spcPts val="0"/>
              </a:spcAft>
              <a:buClr>
                <a:schemeClr val="dk1"/>
              </a:buClr>
              <a:buSzPct val="100000"/>
              <a:buFont typeface="Calibri"/>
              <a:buAutoNum type="alphaLcPeriod"/>
            </a:pPr>
            <a:r>
              <a:rPr lang="en" sz="1900">
                <a:solidFill>
                  <a:schemeClr val="dk1"/>
                </a:solidFill>
                <a:latin typeface="Calibri"/>
                <a:ea typeface="Calibri"/>
                <a:cs typeface="Calibri"/>
                <a:sym typeface="Calibri"/>
              </a:rPr>
              <a:t>Hold the green button to speak </a:t>
            </a:r>
            <a:r>
              <a:rPr lang="en" sz="1900" b="1" u="sng">
                <a:solidFill>
                  <a:schemeClr val="dk1"/>
                </a:solidFill>
                <a:latin typeface="Calibri"/>
                <a:ea typeface="Calibri"/>
                <a:cs typeface="Calibri"/>
                <a:sym typeface="Calibri"/>
              </a:rPr>
              <a:t>“I need Help at … location”</a:t>
            </a:r>
            <a:endParaRPr sz="1900" b="1" u="sng">
              <a:solidFill>
                <a:schemeClr val="dk1"/>
              </a:solidFill>
              <a:latin typeface="Calibri"/>
              <a:ea typeface="Calibri"/>
              <a:cs typeface="Calibri"/>
              <a:sym typeface="Calibri"/>
            </a:endParaRPr>
          </a:p>
          <a:p>
            <a:pPr marL="914400" lvl="1" indent="-313055" algn="l" rtl="0">
              <a:spcBef>
                <a:spcPts val="0"/>
              </a:spcBef>
              <a:spcAft>
                <a:spcPts val="0"/>
              </a:spcAft>
              <a:buClr>
                <a:schemeClr val="dk1"/>
              </a:buClr>
              <a:buSzPct val="100000"/>
              <a:buFont typeface="Calibri"/>
              <a:buAutoNum type="alphaLcPeriod"/>
            </a:pPr>
            <a:r>
              <a:rPr lang="en" sz="1900" b="1">
                <a:solidFill>
                  <a:schemeClr val="dk1"/>
                </a:solidFill>
                <a:latin typeface="Calibri"/>
                <a:ea typeface="Calibri"/>
                <a:cs typeface="Calibri"/>
                <a:sym typeface="Calibri"/>
              </a:rPr>
              <a:t>Student safety is our top priority. If you are afraid to say something you are putting our students and school at risk.</a:t>
            </a:r>
            <a:endParaRPr sz="1900" b="1">
              <a:solidFill>
                <a:schemeClr val="dk1"/>
              </a:solidFill>
              <a:latin typeface="Calibri"/>
              <a:ea typeface="Calibri"/>
              <a:cs typeface="Calibri"/>
              <a:sym typeface="Calibri"/>
            </a:endParaRPr>
          </a:p>
          <a:p>
            <a:pPr marL="457200" lvl="0" indent="-313055" algn="l" rtl="0">
              <a:spcBef>
                <a:spcPts val="0"/>
              </a:spcBef>
              <a:spcAft>
                <a:spcPts val="0"/>
              </a:spcAft>
              <a:buClr>
                <a:schemeClr val="dk1"/>
              </a:buClr>
              <a:buSzPct val="100000"/>
              <a:buFont typeface="Calibri"/>
              <a:buAutoNum type="arabicPeriod"/>
            </a:pPr>
            <a:r>
              <a:rPr lang="en" sz="1900" b="1">
                <a:solidFill>
                  <a:schemeClr val="dk1"/>
                </a:solidFill>
                <a:latin typeface="Calibri"/>
                <a:ea typeface="Calibri"/>
                <a:cs typeface="Calibri"/>
                <a:sym typeface="Calibri"/>
              </a:rPr>
              <a:t>The BELL/WHISTLE </a:t>
            </a:r>
            <a:endParaRPr sz="1900" b="1">
              <a:solidFill>
                <a:schemeClr val="dk1"/>
              </a:solidFill>
              <a:latin typeface="Calibri"/>
              <a:ea typeface="Calibri"/>
              <a:cs typeface="Calibri"/>
              <a:sym typeface="Calibri"/>
            </a:endParaRPr>
          </a:p>
          <a:p>
            <a:pPr marL="914400" lvl="1" indent="-313055" algn="l" rtl="0">
              <a:spcBef>
                <a:spcPts val="0"/>
              </a:spcBef>
              <a:spcAft>
                <a:spcPts val="0"/>
              </a:spcAft>
              <a:buClr>
                <a:schemeClr val="dk1"/>
              </a:buClr>
              <a:buSzPct val="100000"/>
              <a:buFont typeface="Calibri"/>
              <a:buAutoNum type="alphaLcPeriod"/>
            </a:pPr>
            <a:r>
              <a:rPr lang="en" sz="1900">
                <a:solidFill>
                  <a:schemeClr val="dk1"/>
                </a:solidFill>
                <a:latin typeface="Calibri"/>
                <a:ea typeface="Calibri"/>
                <a:cs typeface="Calibri"/>
                <a:sym typeface="Calibri"/>
              </a:rPr>
              <a:t>Mr. Spirtos will give a 2 minute warning over the Walkie Talkie, please tell the students in your area they have 2 minutes.</a:t>
            </a:r>
            <a:endParaRPr sz="1900">
              <a:solidFill>
                <a:schemeClr val="dk1"/>
              </a:solidFill>
              <a:latin typeface="Calibri"/>
              <a:ea typeface="Calibri"/>
              <a:cs typeface="Calibri"/>
              <a:sym typeface="Calibri"/>
            </a:endParaRPr>
          </a:p>
          <a:p>
            <a:pPr marL="914400" lvl="1" indent="-313055" algn="l" rtl="0">
              <a:spcBef>
                <a:spcPts val="0"/>
              </a:spcBef>
              <a:spcAft>
                <a:spcPts val="0"/>
              </a:spcAft>
              <a:buClr>
                <a:schemeClr val="dk1"/>
              </a:buClr>
              <a:buSzPct val="100000"/>
              <a:buFont typeface="Calibri"/>
              <a:buAutoNum type="alphaLcPeriod"/>
            </a:pPr>
            <a:r>
              <a:rPr lang="en" sz="1900">
                <a:solidFill>
                  <a:schemeClr val="dk1"/>
                </a:solidFill>
                <a:latin typeface="Calibri"/>
                <a:ea typeface="Calibri"/>
                <a:cs typeface="Calibri"/>
                <a:sym typeface="Calibri"/>
              </a:rPr>
              <a:t>The Bell/Whistle means play needs to stop and it is time for students to use the bathroom, wash hands, and line up, </a:t>
            </a:r>
            <a:r>
              <a:rPr lang="en" sz="1900" b="1">
                <a:solidFill>
                  <a:schemeClr val="dk1"/>
                </a:solidFill>
                <a:latin typeface="Calibri"/>
                <a:ea typeface="Calibri"/>
                <a:cs typeface="Calibri"/>
                <a:sym typeface="Calibri"/>
              </a:rPr>
              <a:t>not take one more shot or squeeze in a final play.</a:t>
            </a:r>
            <a:r>
              <a:rPr lang="en" sz="1900">
                <a:solidFill>
                  <a:schemeClr val="dk1"/>
                </a:solidFill>
                <a:latin typeface="Calibri"/>
                <a:ea typeface="Calibri"/>
                <a:cs typeface="Calibri"/>
                <a:sym typeface="Calibri"/>
              </a:rPr>
              <a:t> </a:t>
            </a:r>
            <a:endParaRPr sz="1900">
              <a:solidFill>
                <a:schemeClr val="dk1"/>
              </a:solidFill>
              <a:latin typeface="Calibri"/>
              <a:ea typeface="Calibri"/>
              <a:cs typeface="Calibri"/>
              <a:sym typeface="Calibri"/>
            </a:endParaRPr>
          </a:p>
          <a:p>
            <a:pPr marL="914400" lvl="1" indent="-313055" algn="l" rtl="0">
              <a:spcBef>
                <a:spcPts val="0"/>
              </a:spcBef>
              <a:spcAft>
                <a:spcPts val="0"/>
              </a:spcAft>
              <a:buClr>
                <a:schemeClr val="dk1"/>
              </a:buClr>
              <a:buSzPct val="100000"/>
              <a:buFont typeface="Calibri"/>
              <a:buAutoNum type="alphaLcPeriod"/>
            </a:pPr>
            <a:r>
              <a:rPr lang="en" sz="1900">
                <a:solidFill>
                  <a:schemeClr val="dk1"/>
                </a:solidFill>
                <a:latin typeface="Calibri"/>
                <a:ea typeface="Calibri"/>
                <a:cs typeface="Calibri"/>
                <a:sym typeface="Calibri"/>
              </a:rPr>
              <a:t>The Whistle </a:t>
            </a:r>
            <a:r>
              <a:rPr lang="en" sz="1900" b="1">
                <a:solidFill>
                  <a:schemeClr val="dk1"/>
                </a:solidFill>
                <a:latin typeface="Calibri"/>
                <a:ea typeface="Calibri"/>
                <a:cs typeface="Calibri"/>
                <a:sym typeface="Calibri"/>
              </a:rPr>
              <a:t>does not </a:t>
            </a:r>
            <a:r>
              <a:rPr lang="en" sz="1900">
                <a:solidFill>
                  <a:schemeClr val="dk1"/>
                </a:solidFill>
                <a:latin typeface="Calibri"/>
                <a:ea typeface="Calibri"/>
                <a:cs typeface="Calibri"/>
                <a:sym typeface="Calibri"/>
              </a:rPr>
              <a:t>mean you are done supervising and keeping students safe</a:t>
            </a:r>
            <a:endParaRPr sz="1900">
              <a:solidFill>
                <a:schemeClr val="dk1"/>
              </a:solidFill>
              <a:latin typeface="Calibri"/>
              <a:ea typeface="Calibri"/>
              <a:cs typeface="Calibri"/>
              <a:sym typeface="Calibri"/>
            </a:endParaRPr>
          </a:p>
          <a:p>
            <a:pPr marL="457200" lvl="0" indent="-313055" algn="l" rtl="0">
              <a:spcBef>
                <a:spcPts val="0"/>
              </a:spcBef>
              <a:spcAft>
                <a:spcPts val="0"/>
              </a:spcAft>
              <a:buClr>
                <a:schemeClr val="dk1"/>
              </a:buClr>
              <a:buSzPct val="100000"/>
              <a:buFont typeface="Calibri"/>
              <a:buAutoNum type="arabicPeriod"/>
            </a:pPr>
            <a:r>
              <a:rPr lang="en" sz="1900" b="1">
                <a:solidFill>
                  <a:schemeClr val="dk1"/>
                </a:solidFill>
                <a:latin typeface="Calibri"/>
                <a:ea typeface="Calibri"/>
                <a:cs typeface="Calibri"/>
                <a:sym typeface="Calibri"/>
              </a:rPr>
              <a:t>Incident Report</a:t>
            </a:r>
            <a:endParaRPr sz="1900" b="1">
              <a:solidFill>
                <a:schemeClr val="dk1"/>
              </a:solidFill>
              <a:latin typeface="Calibri"/>
              <a:ea typeface="Calibri"/>
              <a:cs typeface="Calibri"/>
              <a:sym typeface="Calibri"/>
            </a:endParaRPr>
          </a:p>
          <a:p>
            <a:pPr marL="914400" lvl="1" indent="-313055" algn="l" rtl="0">
              <a:spcBef>
                <a:spcPts val="0"/>
              </a:spcBef>
              <a:spcAft>
                <a:spcPts val="0"/>
              </a:spcAft>
              <a:buClr>
                <a:schemeClr val="dk1"/>
              </a:buClr>
              <a:buSzPct val="100000"/>
              <a:buFont typeface="Calibri"/>
              <a:buAutoNum type="alphaLcPeriod"/>
            </a:pPr>
            <a:r>
              <a:rPr lang="en" sz="1900">
                <a:solidFill>
                  <a:schemeClr val="dk1"/>
                </a:solidFill>
                <a:latin typeface="Calibri"/>
                <a:ea typeface="Calibri"/>
                <a:cs typeface="Calibri"/>
                <a:sym typeface="Calibri"/>
              </a:rPr>
              <a:t>If you are a witness to a physical altercation or an accident please request a </a:t>
            </a:r>
            <a:r>
              <a:rPr lang="en" sz="1900" b="1" u="sng">
                <a:solidFill>
                  <a:schemeClr val="hlink"/>
                </a:solidFill>
                <a:latin typeface="Calibri"/>
                <a:ea typeface="Calibri"/>
                <a:cs typeface="Calibri"/>
                <a:sym typeface="Calibri"/>
                <a:hlinkClick r:id="rId4"/>
              </a:rPr>
              <a:t>“Witness Statement”</a:t>
            </a:r>
            <a:r>
              <a:rPr lang="en" sz="1900">
                <a:solidFill>
                  <a:schemeClr val="dk1"/>
                </a:solidFill>
                <a:latin typeface="Calibri"/>
                <a:ea typeface="Calibri"/>
                <a:cs typeface="Calibri"/>
                <a:sym typeface="Calibri"/>
              </a:rPr>
              <a:t> to fill out. </a:t>
            </a:r>
            <a:endParaRPr sz="1900">
              <a:solidFill>
                <a:schemeClr val="dk1"/>
              </a:solidFill>
              <a:latin typeface="Calibri"/>
              <a:ea typeface="Calibri"/>
              <a:cs typeface="Calibri"/>
              <a:sym typeface="Calibri"/>
            </a:endParaRPr>
          </a:p>
          <a:p>
            <a:pPr marL="914400" lvl="1" indent="-313055" algn="l" rtl="0">
              <a:spcBef>
                <a:spcPts val="0"/>
              </a:spcBef>
              <a:spcAft>
                <a:spcPts val="0"/>
              </a:spcAft>
              <a:buClr>
                <a:schemeClr val="dk1"/>
              </a:buClr>
              <a:buSzPct val="100000"/>
              <a:buFont typeface="Calibri"/>
              <a:buAutoNum type="alphaLcPeriod"/>
            </a:pPr>
            <a:r>
              <a:rPr lang="en" sz="1900">
                <a:solidFill>
                  <a:schemeClr val="dk1"/>
                </a:solidFill>
                <a:latin typeface="Calibri"/>
                <a:ea typeface="Calibri"/>
                <a:cs typeface="Calibri"/>
                <a:sym typeface="Calibri"/>
              </a:rPr>
              <a:t>It is the school’s role to make contact with the students’ parents regarding any incidents that occur. </a:t>
            </a:r>
            <a:endParaRPr sz="1900">
              <a:solidFill>
                <a:schemeClr val="dk1"/>
              </a:solidFill>
              <a:latin typeface="Calibri"/>
              <a:ea typeface="Calibri"/>
              <a:cs typeface="Calibri"/>
              <a:sym typeface="Calibri"/>
            </a:endParaRPr>
          </a:p>
          <a:p>
            <a:pPr marL="914400" lvl="1" indent="-313055" algn="l" rtl="0">
              <a:spcBef>
                <a:spcPts val="0"/>
              </a:spcBef>
              <a:spcAft>
                <a:spcPts val="0"/>
              </a:spcAft>
              <a:buClr>
                <a:schemeClr val="dk1"/>
              </a:buClr>
              <a:buSzPct val="100000"/>
              <a:buFont typeface="Calibri"/>
              <a:buAutoNum type="alphaLcPeriod"/>
            </a:pPr>
            <a:r>
              <a:rPr lang="en" sz="1900">
                <a:solidFill>
                  <a:schemeClr val="dk1"/>
                </a:solidFill>
                <a:latin typeface="Calibri"/>
                <a:ea typeface="Calibri"/>
                <a:cs typeface="Calibri"/>
                <a:sym typeface="Calibri"/>
              </a:rPr>
              <a:t>Do not take pictures of students at play</a:t>
            </a:r>
            <a:endParaRPr sz="1900">
              <a:solidFill>
                <a:schemeClr val="dk1"/>
              </a:solidFill>
              <a:latin typeface="Calibri"/>
              <a:ea typeface="Calibri"/>
              <a:cs typeface="Calibri"/>
              <a:sym typeface="Calibri"/>
            </a:endParaRPr>
          </a:p>
          <a:p>
            <a:pPr marL="457200" lvl="0" indent="-313055" algn="l" rtl="0">
              <a:spcBef>
                <a:spcPts val="0"/>
              </a:spcBef>
              <a:spcAft>
                <a:spcPts val="0"/>
              </a:spcAft>
              <a:buClr>
                <a:schemeClr val="dk1"/>
              </a:buClr>
              <a:buSzPct val="100000"/>
              <a:buFont typeface="Calibri"/>
              <a:buAutoNum type="arabicPeriod"/>
            </a:pPr>
            <a:r>
              <a:rPr lang="en" sz="1900" b="1">
                <a:solidFill>
                  <a:schemeClr val="dk1"/>
                </a:solidFill>
                <a:latin typeface="Calibri"/>
                <a:ea typeface="Calibri"/>
                <a:cs typeface="Calibri"/>
                <a:sym typeface="Calibri"/>
              </a:rPr>
              <a:t>What do I do when I see my child/ grandchild </a:t>
            </a:r>
            <a:endParaRPr sz="1900" b="1">
              <a:solidFill>
                <a:schemeClr val="dk1"/>
              </a:solidFill>
              <a:latin typeface="Calibri"/>
              <a:ea typeface="Calibri"/>
              <a:cs typeface="Calibri"/>
              <a:sym typeface="Calibri"/>
            </a:endParaRPr>
          </a:p>
          <a:p>
            <a:pPr marL="914400" lvl="1" indent="-313055" algn="l" rtl="0">
              <a:spcBef>
                <a:spcPts val="0"/>
              </a:spcBef>
              <a:spcAft>
                <a:spcPts val="0"/>
              </a:spcAft>
              <a:buClr>
                <a:schemeClr val="dk1"/>
              </a:buClr>
              <a:buSzPct val="100000"/>
              <a:buFont typeface="Calibri"/>
              <a:buAutoNum type="alphaLcPeriod"/>
            </a:pPr>
            <a:r>
              <a:rPr lang="en" sz="1900">
                <a:solidFill>
                  <a:schemeClr val="dk1"/>
                </a:solidFill>
                <a:latin typeface="Calibri"/>
                <a:ea typeface="Calibri"/>
                <a:cs typeface="Calibri"/>
                <a:sym typeface="Calibri"/>
              </a:rPr>
              <a:t>Be proactive on the ride to school</a:t>
            </a:r>
            <a:endParaRPr sz="1900">
              <a:solidFill>
                <a:schemeClr val="dk1"/>
              </a:solidFill>
              <a:latin typeface="Calibri"/>
              <a:ea typeface="Calibri"/>
              <a:cs typeface="Calibri"/>
              <a:sym typeface="Calibri"/>
            </a:endParaRPr>
          </a:p>
          <a:p>
            <a:pPr marL="914400" lvl="1" indent="-313055" algn="l" rtl="0">
              <a:spcBef>
                <a:spcPts val="0"/>
              </a:spcBef>
              <a:spcAft>
                <a:spcPts val="0"/>
              </a:spcAft>
              <a:buClr>
                <a:schemeClr val="dk1"/>
              </a:buClr>
              <a:buSzPct val="100000"/>
              <a:buFont typeface="Calibri"/>
              <a:buAutoNum type="alphaLcPeriod"/>
            </a:pPr>
            <a:r>
              <a:rPr lang="en" sz="1900">
                <a:solidFill>
                  <a:schemeClr val="dk1"/>
                </a:solidFill>
                <a:latin typeface="Calibri"/>
                <a:ea typeface="Calibri"/>
                <a:cs typeface="Calibri"/>
                <a:sym typeface="Calibri"/>
              </a:rPr>
              <a:t>Give them some love when you see them, but encourage them to move on and play with their friends</a:t>
            </a:r>
            <a:endParaRPr sz="1900">
              <a:solidFill>
                <a:schemeClr val="dk1"/>
              </a:solidFill>
              <a:latin typeface="Calibri"/>
              <a:ea typeface="Calibri"/>
              <a:cs typeface="Calibri"/>
              <a:sym typeface="Calibri"/>
            </a:endParaRPr>
          </a:p>
          <a:p>
            <a:pPr marL="914400" lvl="1" indent="-313055" algn="l" rtl="0">
              <a:spcBef>
                <a:spcPts val="0"/>
              </a:spcBef>
              <a:spcAft>
                <a:spcPts val="0"/>
              </a:spcAft>
              <a:buClr>
                <a:schemeClr val="dk1"/>
              </a:buClr>
              <a:buSzPct val="100000"/>
              <a:buFont typeface="Calibri"/>
              <a:buAutoNum type="alphaLcPeriod"/>
            </a:pPr>
            <a:r>
              <a:rPr lang="en" sz="1900">
                <a:solidFill>
                  <a:schemeClr val="dk1"/>
                </a:solidFill>
                <a:latin typeface="Calibri"/>
                <a:ea typeface="Calibri"/>
                <a:cs typeface="Calibri"/>
                <a:sym typeface="Calibri"/>
              </a:rPr>
              <a:t>Continue to support and get to know the other children you are responsible for</a:t>
            </a:r>
            <a:endParaRPr sz="1900">
              <a:solidFill>
                <a:schemeClr val="dk1"/>
              </a:solidFill>
              <a:latin typeface="Calibri"/>
              <a:ea typeface="Calibri"/>
              <a:cs typeface="Calibri"/>
              <a:sym typeface="Calibri"/>
            </a:endParaRPr>
          </a:p>
          <a:p>
            <a:pPr marL="914400" lvl="1" indent="-313055" algn="l" rtl="0">
              <a:spcBef>
                <a:spcPts val="0"/>
              </a:spcBef>
              <a:spcAft>
                <a:spcPts val="0"/>
              </a:spcAft>
              <a:buClr>
                <a:schemeClr val="dk1"/>
              </a:buClr>
              <a:buSzPct val="100000"/>
              <a:buFont typeface="Calibri"/>
              <a:buAutoNum type="alphaLcPeriod"/>
            </a:pPr>
            <a:r>
              <a:rPr lang="en" sz="1900">
                <a:solidFill>
                  <a:schemeClr val="dk1"/>
                </a:solidFill>
                <a:latin typeface="Calibri"/>
                <a:ea typeface="Calibri"/>
                <a:cs typeface="Calibri"/>
                <a:sym typeface="Calibri"/>
              </a:rPr>
              <a:t>“Hovering Parents Can Lead to Anxious Kids” Article </a:t>
            </a:r>
            <a:endParaRPr sz="19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0"/>
          <p:cNvSpPr txBox="1">
            <a:spLocks noGrp="1"/>
          </p:cNvSpPr>
          <p:nvPr>
            <p:ph type="body" idx="1"/>
          </p:nvPr>
        </p:nvSpPr>
        <p:spPr>
          <a:xfrm>
            <a:off x="311700" y="247275"/>
            <a:ext cx="8520600" cy="4533600"/>
          </a:xfrm>
          <a:prstGeom prst="rect">
            <a:avLst/>
          </a:prstGeom>
        </p:spPr>
        <p:txBody>
          <a:bodyPr spcFirstLastPara="1" wrap="square" lIns="91425" tIns="91425" rIns="91425" bIns="91425" anchor="t" anchorCtr="0">
            <a:normAutofit/>
          </a:bodyPr>
          <a:lstStyle/>
          <a:p>
            <a:pPr marL="457200" lvl="0" indent="-349250" algn="l" rtl="0">
              <a:lnSpc>
                <a:spcPct val="100000"/>
              </a:lnSpc>
              <a:spcBef>
                <a:spcPts val="0"/>
              </a:spcBef>
              <a:spcAft>
                <a:spcPts val="0"/>
              </a:spcAft>
              <a:buClr>
                <a:schemeClr val="dk1"/>
              </a:buClr>
              <a:buSzPts val="1900"/>
              <a:buFont typeface="Avenir"/>
              <a:buAutoNum type="arabicPeriod"/>
            </a:pPr>
            <a:r>
              <a:rPr lang="en" sz="1900" b="1">
                <a:solidFill>
                  <a:schemeClr val="dk1"/>
                </a:solidFill>
                <a:latin typeface="Calibri"/>
                <a:ea typeface="Calibri"/>
                <a:cs typeface="Calibri"/>
                <a:sym typeface="Calibri"/>
              </a:rPr>
              <a:t>MOBILE: </a:t>
            </a:r>
            <a:r>
              <a:rPr lang="en" sz="1900">
                <a:solidFill>
                  <a:schemeClr val="dk1"/>
                </a:solidFill>
                <a:latin typeface="Calibri"/>
                <a:ea typeface="Calibri"/>
                <a:cs typeface="Calibri"/>
                <a:sym typeface="Calibri"/>
              </a:rPr>
              <a:t>Supervisors should not be seated or standing stationary. Instead, you should be actively moving around the playground area students. To correct and encourage proper play and language. Stay on the perimeter, but move in when necessary to correct behavior etc.</a:t>
            </a:r>
            <a:endParaRPr sz="1900">
              <a:solidFill>
                <a:schemeClr val="dk1"/>
              </a:solidFill>
              <a:latin typeface="Calibri"/>
              <a:ea typeface="Calibri"/>
              <a:cs typeface="Calibri"/>
              <a:sym typeface="Calibri"/>
            </a:endParaRPr>
          </a:p>
          <a:p>
            <a:pPr marL="457200" lvl="0" indent="-349250" algn="l" rtl="0">
              <a:lnSpc>
                <a:spcPct val="100000"/>
              </a:lnSpc>
              <a:spcBef>
                <a:spcPts val="0"/>
              </a:spcBef>
              <a:spcAft>
                <a:spcPts val="0"/>
              </a:spcAft>
              <a:buClr>
                <a:schemeClr val="dk1"/>
              </a:buClr>
              <a:buSzPts val="1900"/>
              <a:buFont typeface="Avenir"/>
              <a:buAutoNum type="arabicPeriod"/>
            </a:pPr>
            <a:r>
              <a:rPr lang="en" sz="1900" b="1">
                <a:solidFill>
                  <a:schemeClr val="dk1"/>
                </a:solidFill>
                <a:latin typeface="Calibri"/>
                <a:ea typeface="Calibri"/>
                <a:cs typeface="Calibri"/>
                <a:sym typeface="Calibri"/>
              </a:rPr>
              <a:t>OBSERVANT:</a:t>
            </a:r>
            <a:r>
              <a:rPr lang="en" sz="1900">
                <a:solidFill>
                  <a:schemeClr val="dk1"/>
                </a:solidFill>
                <a:latin typeface="Calibri"/>
                <a:ea typeface="Calibri"/>
                <a:cs typeface="Calibri"/>
                <a:sym typeface="Calibri"/>
              </a:rPr>
              <a:t> Supervisors not only need to stay tuned into student behavior and actions but also need to be listening to students’ dialogue and ensuring that verbal communication is appropriate between students.</a:t>
            </a:r>
            <a:endParaRPr sz="1900">
              <a:solidFill>
                <a:schemeClr val="dk1"/>
              </a:solidFill>
              <a:latin typeface="Calibri"/>
              <a:ea typeface="Calibri"/>
              <a:cs typeface="Calibri"/>
              <a:sym typeface="Calibri"/>
            </a:endParaRPr>
          </a:p>
          <a:p>
            <a:pPr marL="457200" lvl="0" indent="-349250" algn="l" rtl="0">
              <a:lnSpc>
                <a:spcPct val="100000"/>
              </a:lnSpc>
              <a:spcBef>
                <a:spcPts val="0"/>
              </a:spcBef>
              <a:spcAft>
                <a:spcPts val="0"/>
              </a:spcAft>
              <a:buClr>
                <a:schemeClr val="dk1"/>
              </a:buClr>
              <a:buSzPts val="1900"/>
              <a:buFont typeface="Avenir"/>
              <a:buAutoNum type="arabicPeriod"/>
            </a:pPr>
            <a:r>
              <a:rPr lang="en" sz="1900" b="1">
                <a:solidFill>
                  <a:schemeClr val="dk1"/>
                </a:solidFill>
                <a:latin typeface="Calibri"/>
                <a:ea typeface="Calibri"/>
                <a:cs typeface="Calibri"/>
                <a:sym typeface="Calibri"/>
              </a:rPr>
              <a:t>VISIBLE: </a:t>
            </a:r>
            <a:r>
              <a:rPr lang="en" sz="1900">
                <a:solidFill>
                  <a:schemeClr val="dk1"/>
                </a:solidFill>
                <a:latin typeface="Calibri"/>
                <a:ea typeface="Calibri"/>
                <a:cs typeface="Calibri"/>
                <a:sym typeface="Calibri"/>
              </a:rPr>
              <a:t>Supervisors should wear their colored vests and be visible and easy to locate for parents, teachers, and students in need.</a:t>
            </a:r>
            <a:endParaRPr sz="1900">
              <a:solidFill>
                <a:schemeClr val="dk1"/>
              </a:solidFill>
              <a:latin typeface="Calibri"/>
              <a:ea typeface="Calibri"/>
              <a:cs typeface="Calibri"/>
              <a:sym typeface="Calibri"/>
            </a:endParaRPr>
          </a:p>
          <a:p>
            <a:pPr marL="457200" lvl="0" indent="-349250" algn="l" rtl="0">
              <a:lnSpc>
                <a:spcPct val="100000"/>
              </a:lnSpc>
              <a:spcBef>
                <a:spcPts val="0"/>
              </a:spcBef>
              <a:spcAft>
                <a:spcPts val="0"/>
              </a:spcAft>
              <a:buClr>
                <a:schemeClr val="dk1"/>
              </a:buClr>
              <a:buSzPts val="1900"/>
              <a:buFont typeface="Avenir"/>
              <a:buAutoNum type="arabicPeriod"/>
            </a:pPr>
            <a:r>
              <a:rPr lang="en" sz="1900" b="1">
                <a:solidFill>
                  <a:schemeClr val="dk1"/>
                </a:solidFill>
                <a:latin typeface="Calibri"/>
                <a:ea typeface="Calibri"/>
                <a:cs typeface="Calibri"/>
                <a:sym typeface="Calibri"/>
              </a:rPr>
              <a:t>ENGAGED: </a:t>
            </a:r>
            <a:r>
              <a:rPr lang="en" sz="1900">
                <a:solidFill>
                  <a:schemeClr val="dk1"/>
                </a:solidFill>
                <a:latin typeface="Calibri"/>
                <a:ea typeface="Calibri"/>
                <a:cs typeface="Calibri"/>
                <a:sym typeface="Calibri"/>
              </a:rPr>
              <a:t>Talk to students, but find the balance so that you are not taking your attention away from other students.</a:t>
            </a:r>
            <a:endParaRPr sz="1900">
              <a:solidFill>
                <a:schemeClr val="dk1"/>
              </a:solidFill>
              <a:latin typeface="Calibri"/>
              <a:ea typeface="Calibri"/>
              <a:cs typeface="Calibri"/>
              <a:sym typeface="Calibri"/>
            </a:endParaRPr>
          </a:p>
          <a:p>
            <a:pPr marL="457200" lvl="0" indent="-349250" algn="l" rtl="0">
              <a:lnSpc>
                <a:spcPct val="100000"/>
              </a:lnSpc>
              <a:spcBef>
                <a:spcPts val="0"/>
              </a:spcBef>
              <a:spcAft>
                <a:spcPts val="0"/>
              </a:spcAft>
              <a:buClr>
                <a:schemeClr val="dk1"/>
              </a:buClr>
              <a:buSzPts val="1900"/>
              <a:buFont typeface="Calibri"/>
              <a:buAutoNum type="arabicPeriod"/>
            </a:pPr>
            <a:r>
              <a:rPr lang="en" sz="1900" b="1">
                <a:solidFill>
                  <a:schemeClr val="dk1"/>
                </a:solidFill>
                <a:latin typeface="Calibri"/>
                <a:ea typeface="Calibri"/>
                <a:cs typeface="Calibri"/>
                <a:sym typeface="Calibri"/>
              </a:rPr>
              <a:t>SEE SOMETHING, SAY SOMETHING, DO SOMETHING</a:t>
            </a:r>
            <a:endParaRPr sz="2700">
              <a:solidFill>
                <a:srgbClr val="000000"/>
              </a:solidFill>
            </a:endParaRPr>
          </a:p>
          <a:p>
            <a:pPr marL="0" lvl="0" indent="0" algn="l" rtl="0">
              <a:spcBef>
                <a:spcPts val="0"/>
              </a:spcBef>
              <a:spcAft>
                <a:spcPts val="12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0" y="68675"/>
            <a:ext cx="9195600" cy="949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Make sure to review and sign prior to serving</a:t>
            </a:r>
            <a:endParaRPr/>
          </a:p>
          <a:p>
            <a:pPr marL="0" lvl="0" indent="0" algn="l" rtl="0">
              <a:spcBef>
                <a:spcPts val="0"/>
              </a:spcBef>
              <a:spcAft>
                <a:spcPts val="0"/>
              </a:spcAft>
              <a:buNone/>
            </a:pPr>
            <a:r>
              <a:rPr lang="en" b="1"/>
              <a:t>Yard Duty Volunteer Guidelines and Expectations 2023-24</a:t>
            </a:r>
            <a:r>
              <a:rPr lang="en"/>
              <a:t> </a:t>
            </a:r>
            <a:endParaRPr/>
          </a:p>
        </p:txBody>
      </p:sp>
      <p:sp>
        <p:nvSpPr>
          <p:cNvPr id="109" name="Google Shape;109;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110" name="Google Shape;110;p21"/>
          <p:cNvPicPr preferRelativeResize="0"/>
          <p:nvPr/>
        </p:nvPicPr>
        <p:blipFill>
          <a:blip r:embed="rId3">
            <a:alphaModFix/>
          </a:blip>
          <a:stretch>
            <a:fillRect/>
          </a:stretch>
        </p:blipFill>
        <p:spPr>
          <a:xfrm>
            <a:off x="837678" y="954062"/>
            <a:ext cx="2924576" cy="3813225"/>
          </a:xfrm>
          <a:prstGeom prst="rect">
            <a:avLst/>
          </a:prstGeom>
          <a:noFill/>
          <a:ln>
            <a:noFill/>
          </a:ln>
        </p:spPr>
      </p:pic>
      <p:pic>
        <p:nvPicPr>
          <p:cNvPr id="111" name="Google Shape;111;p21"/>
          <p:cNvPicPr preferRelativeResize="0"/>
          <p:nvPr/>
        </p:nvPicPr>
        <p:blipFill>
          <a:blip r:embed="rId4">
            <a:alphaModFix/>
          </a:blip>
          <a:stretch>
            <a:fillRect/>
          </a:stretch>
        </p:blipFill>
        <p:spPr>
          <a:xfrm>
            <a:off x="4719303" y="1017875"/>
            <a:ext cx="3418046" cy="36917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1162</Words>
  <Application>Microsoft Office PowerPoint</Application>
  <PresentationFormat>On-screen Show (16:9)</PresentationFormat>
  <Paragraphs>100</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Avenir</vt:lpstr>
      <vt:lpstr>Calibri</vt:lpstr>
      <vt:lpstr>Simple Light</vt:lpstr>
      <vt:lpstr>Yard Duty Volunteer Meeting</vt:lpstr>
      <vt:lpstr>Yard Duty Team</vt:lpstr>
      <vt:lpstr>Instructional Aides Support </vt:lpstr>
      <vt:lpstr>PowerPoint Presentation</vt:lpstr>
      <vt:lpstr>STUDENT PLAYGROUND and PLAY EQUIPMENT RULES </vt:lpstr>
      <vt:lpstr>PowerPoint Presentation</vt:lpstr>
      <vt:lpstr>PLEASE READ AND REVIEW THE FOLLOWING</vt:lpstr>
      <vt:lpstr>PowerPoint Presentation</vt:lpstr>
      <vt:lpstr>Make sure to review and sign prior to serving Yard Duty Volunteer Guidelines and Expectations 2023-24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Yard Duty Volunteer Meeting</dc:title>
  <dc:creator>Development Office</dc:creator>
  <cp:lastModifiedBy>Vanessa Frei - STB</cp:lastModifiedBy>
  <cp:revision>1</cp:revision>
  <dcterms:modified xsi:type="dcterms:W3CDTF">2023-09-08T15:35:16Z</dcterms:modified>
</cp:coreProperties>
</file>